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7" r:id="rId21"/>
    <p:sldId id="275" r:id="rId22"/>
    <p:sldId id="276" r:id="rId23"/>
    <p:sldId id="280" r:id="rId24"/>
    <p:sldId id="277" r:id="rId25"/>
    <p:sldId id="278" r:id="rId26"/>
    <p:sldId id="281" r:id="rId27"/>
    <p:sldId id="279" r:id="rId28"/>
    <p:sldId id="283" r:id="rId29"/>
    <p:sldId id="282" r:id="rId30"/>
    <p:sldId id="288" r:id="rId31"/>
    <p:sldId id="290" r:id="rId32"/>
    <p:sldId id="291" r:id="rId33"/>
    <p:sldId id="292" r:id="rId34"/>
    <p:sldId id="29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E3CB60-FE50-4F98-9381-CBAE30DA59BA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042422E2-400B-41A5-8B92-46FF5A5EBE02}">
      <dgm:prSet phldrT="[Text]"/>
      <dgm:spPr/>
      <dgm:t>
        <a:bodyPr/>
        <a:lstStyle/>
        <a:p>
          <a:r>
            <a:rPr lang="en-US" b="1" dirty="0" err="1">
              <a:solidFill>
                <a:schemeClr val="bg1"/>
              </a:solidFill>
              <a:latin typeface="Book Antiqua" pitchFamily="18" charset="0"/>
            </a:rPr>
            <a:t>вештине</a:t>
          </a:r>
          <a:endParaRPr lang="en-US" b="1" dirty="0">
            <a:solidFill>
              <a:schemeClr val="bg1"/>
            </a:solidFill>
            <a:latin typeface="Book Antiqua" pitchFamily="18" charset="0"/>
          </a:endParaRPr>
        </a:p>
      </dgm:t>
    </dgm:pt>
    <dgm:pt modelId="{35687838-1E20-4871-821C-BD11FB6BAAB8}" type="parTrans" cxnId="{6353643F-D6A2-4F52-AE93-8E42985041F7}">
      <dgm:prSet/>
      <dgm:spPr/>
      <dgm:t>
        <a:bodyPr/>
        <a:lstStyle/>
        <a:p>
          <a:endParaRPr lang="en-US"/>
        </a:p>
      </dgm:t>
    </dgm:pt>
    <dgm:pt modelId="{F1ECC594-F9EB-44B3-A491-57D279A3FD9D}" type="sibTrans" cxnId="{6353643F-D6A2-4F52-AE93-8E42985041F7}">
      <dgm:prSet/>
      <dgm:spPr/>
      <dgm:t>
        <a:bodyPr/>
        <a:lstStyle/>
        <a:p>
          <a:endParaRPr lang="en-US"/>
        </a:p>
      </dgm:t>
    </dgm:pt>
    <dgm:pt modelId="{E59A7A67-BA09-41E4-93CC-0F0ED05847D6}">
      <dgm:prSet phldrT="[Text]"/>
      <dgm:spPr/>
      <dgm:t>
        <a:bodyPr/>
        <a:lstStyle/>
        <a:p>
          <a:r>
            <a:rPr lang="en-US" b="1" dirty="0" err="1">
              <a:solidFill>
                <a:schemeClr val="bg1"/>
              </a:solidFill>
            </a:rPr>
            <a:t>ставови</a:t>
          </a:r>
          <a:endParaRPr lang="en-US" b="1" dirty="0">
            <a:solidFill>
              <a:schemeClr val="bg1"/>
            </a:solidFill>
          </a:endParaRPr>
        </a:p>
      </dgm:t>
    </dgm:pt>
    <dgm:pt modelId="{139D6815-0D31-4DD0-8FDC-5A47B3D25D15}" type="parTrans" cxnId="{38AB6CD0-6226-4A78-BA25-4BCC1575957C}">
      <dgm:prSet/>
      <dgm:spPr/>
      <dgm:t>
        <a:bodyPr/>
        <a:lstStyle/>
        <a:p>
          <a:endParaRPr lang="en-US"/>
        </a:p>
      </dgm:t>
    </dgm:pt>
    <dgm:pt modelId="{990CB7CE-4FBA-4FDF-BE34-1783A3896D94}" type="sibTrans" cxnId="{38AB6CD0-6226-4A78-BA25-4BCC1575957C}">
      <dgm:prSet/>
      <dgm:spPr/>
      <dgm:t>
        <a:bodyPr/>
        <a:lstStyle/>
        <a:p>
          <a:endParaRPr lang="en-US"/>
        </a:p>
      </dgm:t>
    </dgm:pt>
    <dgm:pt modelId="{5089D979-1178-4FC9-8339-74EEEF2C0B21}">
      <dgm:prSet phldrT="[Text]"/>
      <dgm:spPr/>
      <dgm:t>
        <a:bodyPr/>
        <a:lstStyle/>
        <a:p>
          <a:r>
            <a:rPr lang="en-US" b="1" dirty="0" err="1">
              <a:solidFill>
                <a:schemeClr val="bg1"/>
              </a:solidFill>
              <a:latin typeface="Book Antiqua" pitchFamily="18" charset="0"/>
            </a:rPr>
            <a:t>знање</a:t>
          </a:r>
          <a:endParaRPr lang="en-US" b="1" dirty="0">
            <a:solidFill>
              <a:schemeClr val="bg1"/>
            </a:solidFill>
            <a:latin typeface="Book Antiqua" pitchFamily="18" charset="0"/>
          </a:endParaRPr>
        </a:p>
      </dgm:t>
    </dgm:pt>
    <dgm:pt modelId="{3F4395C7-0C79-42D1-8AEF-BCB53B5B38BA}" type="parTrans" cxnId="{C20F441F-3980-4573-A09C-2D0EDC82E184}">
      <dgm:prSet/>
      <dgm:spPr/>
      <dgm:t>
        <a:bodyPr/>
        <a:lstStyle/>
        <a:p>
          <a:endParaRPr lang="en-US"/>
        </a:p>
      </dgm:t>
    </dgm:pt>
    <dgm:pt modelId="{88EA5D03-F162-4743-8DC4-AB00C081538B}" type="sibTrans" cxnId="{C20F441F-3980-4573-A09C-2D0EDC82E184}">
      <dgm:prSet/>
      <dgm:spPr/>
      <dgm:t>
        <a:bodyPr/>
        <a:lstStyle/>
        <a:p>
          <a:endParaRPr lang="en-US"/>
        </a:p>
      </dgm:t>
    </dgm:pt>
    <dgm:pt modelId="{F339531E-9071-446C-860C-FC0EA03CC5EA}" type="pres">
      <dgm:prSet presAssocID="{ECE3CB60-FE50-4F98-9381-CBAE30DA59BA}" presName="compositeShape" presStyleCnt="0">
        <dgm:presLayoutVars>
          <dgm:chMax val="7"/>
          <dgm:dir/>
          <dgm:resizeHandles val="exact"/>
        </dgm:presLayoutVars>
      </dgm:prSet>
      <dgm:spPr/>
    </dgm:pt>
    <dgm:pt modelId="{2DFFF4B3-4EEE-4916-942B-ECEFE9AFD7C8}" type="pres">
      <dgm:prSet presAssocID="{ECE3CB60-FE50-4F98-9381-CBAE30DA59BA}" presName="wedge1" presStyleLbl="node1" presStyleIdx="0" presStyleCnt="3" custLinFactNeighborX="-1119" custLinFactNeighborY="792"/>
      <dgm:spPr/>
      <dgm:t>
        <a:bodyPr/>
        <a:lstStyle/>
        <a:p>
          <a:endParaRPr lang="en-US"/>
        </a:p>
      </dgm:t>
    </dgm:pt>
    <dgm:pt modelId="{550F4C4E-620D-4AE8-90F2-7C0FCDA20067}" type="pres">
      <dgm:prSet presAssocID="{ECE3CB60-FE50-4F98-9381-CBAE30DA59BA}" presName="dummy1a" presStyleCnt="0"/>
      <dgm:spPr/>
    </dgm:pt>
    <dgm:pt modelId="{4D4E148B-F635-4A3F-9AAE-2FD7736D7258}" type="pres">
      <dgm:prSet presAssocID="{ECE3CB60-FE50-4F98-9381-CBAE30DA59BA}" presName="dummy1b" presStyleCnt="0"/>
      <dgm:spPr/>
    </dgm:pt>
    <dgm:pt modelId="{BD3F1E68-F3E6-4EF5-9D9D-E2D94AC40247}" type="pres">
      <dgm:prSet presAssocID="{ECE3CB60-FE50-4F98-9381-CBAE30DA59B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7A114-623D-48EF-9F41-CA652D9109A9}" type="pres">
      <dgm:prSet presAssocID="{ECE3CB60-FE50-4F98-9381-CBAE30DA59BA}" presName="wedge2" presStyleLbl="node1" presStyleIdx="1" presStyleCnt="3"/>
      <dgm:spPr/>
      <dgm:t>
        <a:bodyPr/>
        <a:lstStyle/>
        <a:p>
          <a:endParaRPr lang="en-US"/>
        </a:p>
      </dgm:t>
    </dgm:pt>
    <dgm:pt modelId="{3A0AE891-0458-4668-A027-359641582712}" type="pres">
      <dgm:prSet presAssocID="{ECE3CB60-FE50-4F98-9381-CBAE30DA59BA}" presName="dummy2a" presStyleCnt="0"/>
      <dgm:spPr/>
    </dgm:pt>
    <dgm:pt modelId="{7CE0A9B1-1A16-46FA-B059-46086EB348C5}" type="pres">
      <dgm:prSet presAssocID="{ECE3CB60-FE50-4F98-9381-CBAE30DA59BA}" presName="dummy2b" presStyleCnt="0"/>
      <dgm:spPr/>
    </dgm:pt>
    <dgm:pt modelId="{C8D46EF0-A3A6-4CCF-8A8C-171947956D4B}" type="pres">
      <dgm:prSet presAssocID="{ECE3CB60-FE50-4F98-9381-CBAE30DA59B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D18BD-5A45-4C05-8477-A7F39E931AF8}" type="pres">
      <dgm:prSet presAssocID="{ECE3CB60-FE50-4F98-9381-CBAE30DA59BA}" presName="wedge3" presStyleLbl="node1" presStyleIdx="2" presStyleCnt="3" custLinFactNeighborX="-3074" custLinFactNeighborY="-596"/>
      <dgm:spPr/>
      <dgm:t>
        <a:bodyPr/>
        <a:lstStyle/>
        <a:p>
          <a:endParaRPr lang="en-US"/>
        </a:p>
      </dgm:t>
    </dgm:pt>
    <dgm:pt modelId="{AD54AC84-3150-4B07-8523-02241EC1746B}" type="pres">
      <dgm:prSet presAssocID="{ECE3CB60-FE50-4F98-9381-CBAE30DA59BA}" presName="dummy3a" presStyleCnt="0"/>
      <dgm:spPr/>
    </dgm:pt>
    <dgm:pt modelId="{624578FE-97E9-4089-A9B5-4D021397F6A2}" type="pres">
      <dgm:prSet presAssocID="{ECE3CB60-FE50-4F98-9381-CBAE30DA59BA}" presName="dummy3b" presStyleCnt="0"/>
      <dgm:spPr/>
    </dgm:pt>
    <dgm:pt modelId="{CC767963-E6BD-425A-A98E-22856B1862E7}" type="pres">
      <dgm:prSet presAssocID="{ECE3CB60-FE50-4F98-9381-CBAE30DA59B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6E3FB-937C-4F33-BAF2-52EF3433BB35}" type="pres">
      <dgm:prSet presAssocID="{F1ECC594-F9EB-44B3-A491-57D279A3FD9D}" presName="arrowWedge1" presStyleLbl="fgSibTrans2D1" presStyleIdx="0" presStyleCnt="3"/>
      <dgm:spPr/>
    </dgm:pt>
    <dgm:pt modelId="{00EE598B-471F-40E2-87B6-FF5B7116A9DD}" type="pres">
      <dgm:prSet presAssocID="{990CB7CE-4FBA-4FDF-BE34-1783A3896D94}" presName="arrowWedge2" presStyleLbl="fgSibTrans2D1" presStyleIdx="1" presStyleCnt="3"/>
      <dgm:spPr/>
    </dgm:pt>
    <dgm:pt modelId="{0644D6DA-DF58-439B-A35D-A0FE7E212114}" type="pres">
      <dgm:prSet presAssocID="{88EA5D03-F162-4743-8DC4-AB00C081538B}" presName="arrowWedge3" presStyleLbl="fgSibTrans2D1" presStyleIdx="2" presStyleCnt="3"/>
      <dgm:spPr/>
    </dgm:pt>
  </dgm:ptLst>
  <dgm:cxnLst>
    <dgm:cxn modelId="{6353643F-D6A2-4F52-AE93-8E42985041F7}" srcId="{ECE3CB60-FE50-4F98-9381-CBAE30DA59BA}" destId="{042422E2-400B-41A5-8B92-46FF5A5EBE02}" srcOrd="0" destOrd="0" parTransId="{35687838-1E20-4871-821C-BD11FB6BAAB8}" sibTransId="{F1ECC594-F9EB-44B3-A491-57D279A3FD9D}"/>
    <dgm:cxn modelId="{F12BAD26-4245-4EEE-9B44-04C057C12E11}" type="presOf" srcId="{5089D979-1178-4FC9-8339-74EEEF2C0B21}" destId="{CC767963-E6BD-425A-A98E-22856B1862E7}" srcOrd="1" destOrd="0" presId="urn:microsoft.com/office/officeart/2005/8/layout/cycle8"/>
    <dgm:cxn modelId="{C1EE88D3-3CC1-4310-AA88-900AD31EED45}" type="presOf" srcId="{5089D979-1178-4FC9-8339-74EEEF2C0B21}" destId="{569D18BD-5A45-4C05-8477-A7F39E931AF8}" srcOrd="0" destOrd="0" presId="urn:microsoft.com/office/officeart/2005/8/layout/cycle8"/>
    <dgm:cxn modelId="{90958AA0-60C4-4B13-87A9-D3070C025218}" type="presOf" srcId="{042422E2-400B-41A5-8B92-46FF5A5EBE02}" destId="{2DFFF4B3-4EEE-4916-942B-ECEFE9AFD7C8}" srcOrd="0" destOrd="0" presId="urn:microsoft.com/office/officeart/2005/8/layout/cycle8"/>
    <dgm:cxn modelId="{38AB6CD0-6226-4A78-BA25-4BCC1575957C}" srcId="{ECE3CB60-FE50-4F98-9381-CBAE30DA59BA}" destId="{E59A7A67-BA09-41E4-93CC-0F0ED05847D6}" srcOrd="1" destOrd="0" parTransId="{139D6815-0D31-4DD0-8FDC-5A47B3D25D15}" sibTransId="{990CB7CE-4FBA-4FDF-BE34-1783A3896D94}"/>
    <dgm:cxn modelId="{37723883-1C91-4862-BDBD-49F18A87480D}" type="presOf" srcId="{042422E2-400B-41A5-8B92-46FF5A5EBE02}" destId="{BD3F1E68-F3E6-4EF5-9D9D-E2D94AC40247}" srcOrd="1" destOrd="0" presId="urn:microsoft.com/office/officeart/2005/8/layout/cycle8"/>
    <dgm:cxn modelId="{9CB5303C-EE7B-4E66-852A-37B70EC5F84D}" type="presOf" srcId="{E59A7A67-BA09-41E4-93CC-0F0ED05847D6}" destId="{78E7A114-623D-48EF-9F41-CA652D9109A9}" srcOrd="0" destOrd="0" presId="urn:microsoft.com/office/officeart/2005/8/layout/cycle8"/>
    <dgm:cxn modelId="{C20F441F-3980-4573-A09C-2D0EDC82E184}" srcId="{ECE3CB60-FE50-4F98-9381-CBAE30DA59BA}" destId="{5089D979-1178-4FC9-8339-74EEEF2C0B21}" srcOrd="2" destOrd="0" parTransId="{3F4395C7-0C79-42D1-8AEF-BCB53B5B38BA}" sibTransId="{88EA5D03-F162-4743-8DC4-AB00C081538B}"/>
    <dgm:cxn modelId="{9AF4B207-44B0-4BCA-9705-B471BAF7439E}" type="presOf" srcId="{E59A7A67-BA09-41E4-93CC-0F0ED05847D6}" destId="{C8D46EF0-A3A6-4CCF-8A8C-171947956D4B}" srcOrd="1" destOrd="0" presId="urn:microsoft.com/office/officeart/2005/8/layout/cycle8"/>
    <dgm:cxn modelId="{68CA06D4-7F8D-4490-AD4F-D6088D27ED0F}" type="presOf" srcId="{ECE3CB60-FE50-4F98-9381-CBAE30DA59BA}" destId="{F339531E-9071-446C-860C-FC0EA03CC5EA}" srcOrd="0" destOrd="0" presId="urn:microsoft.com/office/officeart/2005/8/layout/cycle8"/>
    <dgm:cxn modelId="{19DBF738-5863-49B0-BFC0-F2F57BD815C1}" type="presParOf" srcId="{F339531E-9071-446C-860C-FC0EA03CC5EA}" destId="{2DFFF4B3-4EEE-4916-942B-ECEFE9AFD7C8}" srcOrd="0" destOrd="0" presId="urn:microsoft.com/office/officeart/2005/8/layout/cycle8"/>
    <dgm:cxn modelId="{1CC07DDE-6101-4FD6-A3C2-8F12E770AE1B}" type="presParOf" srcId="{F339531E-9071-446C-860C-FC0EA03CC5EA}" destId="{550F4C4E-620D-4AE8-90F2-7C0FCDA20067}" srcOrd="1" destOrd="0" presId="urn:microsoft.com/office/officeart/2005/8/layout/cycle8"/>
    <dgm:cxn modelId="{EA269DD9-DB90-4A14-A751-0C0514B2541D}" type="presParOf" srcId="{F339531E-9071-446C-860C-FC0EA03CC5EA}" destId="{4D4E148B-F635-4A3F-9AAE-2FD7736D7258}" srcOrd="2" destOrd="0" presId="urn:microsoft.com/office/officeart/2005/8/layout/cycle8"/>
    <dgm:cxn modelId="{B98997AA-00C9-4641-9FF4-0765724703C9}" type="presParOf" srcId="{F339531E-9071-446C-860C-FC0EA03CC5EA}" destId="{BD3F1E68-F3E6-4EF5-9D9D-E2D94AC40247}" srcOrd="3" destOrd="0" presId="urn:microsoft.com/office/officeart/2005/8/layout/cycle8"/>
    <dgm:cxn modelId="{C61FAF8B-B2A2-46BF-8D1E-0F02A48A8553}" type="presParOf" srcId="{F339531E-9071-446C-860C-FC0EA03CC5EA}" destId="{78E7A114-623D-48EF-9F41-CA652D9109A9}" srcOrd="4" destOrd="0" presId="urn:microsoft.com/office/officeart/2005/8/layout/cycle8"/>
    <dgm:cxn modelId="{EB16B6F8-BD55-4C3F-9B38-EC5E7E78FDCE}" type="presParOf" srcId="{F339531E-9071-446C-860C-FC0EA03CC5EA}" destId="{3A0AE891-0458-4668-A027-359641582712}" srcOrd="5" destOrd="0" presId="urn:microsoft.com/office/officeart/2005/8/layout/cycle8"/>
    <dgm:cxn modelId="{4EFC1997-F0E3-48B3-B6FC-F0E023BAE9F8}" type="presParOf" srcId="{F339531E-9071-446C-860C-FC0EA03CC5EA}" destId="{7CE0A9B1-1A16-46FA-B059-46086EB348C5}" srcOrd="6" destOrd="0" presId="urn:microsoft.com/office/officeart/2005/8/layout/cycle8"/>
    <dgm:cxn modelId="{E1E582DE-F98F-4574-BA98-9B986E05DAD6}" type="presParOf" srcId="{F339531E-9071-446C-860C-FC0EA03CC5EA}" destId="{C8D46EF0-A3A6-4CCF-8A8C-171947956D4B}" srcOrd="7" destOrd="0" presId="urn:microsoft.com/office/officeart/2005/8/layout/cycle8"/>
    <dgm:cxn modelId="{8EBDB2C5-46F9-4366-835C-2C5C99FAB4E9}" type="presParOf" srcId="{F339531E-9071-446C-860C-FC0EA03CC5EA}" destId="{569D18BD-5A45-4C05-8477-A7F39E931AF8}" srcOrd="8" destOrd="0" presId="urn:microsoft.com/office/officeart/2005/8/layout/cycle8"/>
    <dgm:cxn modelId="{3F6BDEBA-1F00-4D2F-9F1B-9C2449269898}" type="presParOf" srcId="{F339531E-9071-446C-860C-FC0EA03CC5EA}" destId="{AD54AC84-3150-4B07-8523-02241EC1746B}" srcOrd="9" destOrd="0" presId="urn:microsoft.com/office/officeart/2005/8/layout/cycle8"/>
    <dgm:cxn modelId="{3757D649-70F0-47EA-9030-A39026382D53}" type="presParOf" srcId="{F339531E-9071-446C-860C-FC0EA03CC5EA}" destId="{624578FE-97E9-4089-A9B5-4D021397F6A2}" srcOrd="10" destOrd="0" presId="urn:microsoft.com/office/officeart/2005/8/layout/cycle8"/>
    <dgm:cxn modelId="{842616DE-6764-498A-BC4B-E791516C8C9D}" type="presParOf" srcId="{F339531E-9071-446C-860C-FC0EA03CC5EA}" destId="{CC767963-E6BD-425A-A98E-22856B1862E7}" srcOrd="11" destOrd="0" presId="urn:microsoft.com/office/officeart/2005/8/layout/cycle8"/>
    <dgm:cxn modelId="{B586D57E-BC5F-4D83-B585-132FAE60ED47}" type="presParOf" srcId="{F339531E-9071-446C-860C-FC0EA03CC5EA}" destId="{6386E3FB-937C-4F33-BAF2-52EF3433BB35}" srcOrd="12" destOrd="0" presId="urn:microsoft.com/office/officeart/2005/8/layout/cycle8"/>
    <dgm:cxn modelId="{29477892-C56A-478D-B16A-0460BCFD10AA}" type="presParOf" srcId="{F339531E-9071-446C-860C-FC0EA03CC5EA}" destId="{00EE598B-471F-40E2-87B6-FF5B7116A9DD}" srcOrd="13" destOrd="0" presId="urn:microsoft.com/office/officeart/2005/8/layout/cycle8"/>
    <dgm:cxn modelId="{4AB0A82B-5A1F-4F8B-A68B-49EF7E1AB07D}" type="presParOf" srcId="{F339531E-9071-446C-860C-FC0EA03CC5EA}" destId="{0644D6DA-DF58-439B-A35D-A0FE7E212114}" srcOrd="14" destOrd="0" presId="urn:microsoft.com/office/officeart/2005/8/layout/cycle8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4E05-9492-4192-A2A6-545082D8CEF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FFD3-3BFD-4B45-9FD1-1B2CE2442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4E05-9492-4192-A2A6-545082D8CEF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FFD3-3BFD-4B45-9FD1-1B2CE2442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4E05-9492-4192-A2A6-545082D8CEF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FFD3-3BFD-4B45-9FD1-1B2CE2442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4E05-9492-4192-A2A6-545082D8CEF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FFD3-3BFD-4B45-9FD1-1B2CE2442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4E05-9492-4192-A2A6-545082D8CEF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FFD3-3BFD-4B45-9FD1-1B2CE2442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4E05-9492-4192-A2A6-545082D8CEF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FFD3-3BFD-4B45-9FD1-1B2CE2442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4E05-9492-4192-A2A6-545082D8CEF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FFD3-3BFD-4B45-9FD1-1B2CE2442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4E05-9492-4192-A2A6-545082D8CEF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FFD3-3BFD-4B45-9FD1-1B2CE2442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4E05-9492-4192-A2A6-545082D8CEF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FFD3-3BFD-4B45-9FD1-1B2CE2442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4E05-9492-4192-A2A6-545082D8CEF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FFD3-3BFD-4B45-9FD1-1B2CE2442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4E05-9492-4192-A2A6-545082D8CEF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FFD3-3BFD-4B45-9FD1-1B2CE2442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14E05-9492-4192-A2A6-545082D8CEF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CFFD3-3BFD-4B45-9FD1-1B2CE24429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Book Antiqua" pitchFamily="18" charset="0"/>
              </a:rPr>
              <a:t>INTERKULTURALNO OBRAZOVANJE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algn="r"/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Biljana STOJANOVIĆ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  <a:latin typeface="Book Antiqua" pitchFamily="18" charset="0"/>
              </a:rPr>
              <a:t>Beograd, 23.11.2019.</a:t>
            </a:r>
            <a:endParaRPr lang="en-US" sz="2000" dirty="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14290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Veljko\Desktop\index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9" y="500042"/>
            <a:ext cx="2214578" cy="816213"/>
          </a:xfrm>
          <a:prstGeom prst="rect">
            <a:avLst/>
          </a:prstGeom>
          <a:noFill/>
        </p:spPr>
      </p:pic>
      <p:pic>
        <p:nvPicPr>
          <p:cNvPr id="1027" name="Picture 3" descr="C:\Users\Veljko\Desktop\index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571480"/>
            <a:ext cx="2714644" cy="8979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C00000"/>
                </a:solidFill>
                <a:latin typeface="Book Antiqua" pitchFamily="18" charset="0"/>
              </a:rPr>
              <a:t>STEREOTIP</a:t>
            </a:r>
            <a:endParaRPr lang="en-US" sz="32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4" name="Content Placeholder 3" descr="https://www.thejc.com/image/policy:1.450119:1513002357/.jpg?f=16x9&amp;h=576&amp;w=1024&amp;$p$f$h$w=a4c2c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258219"/>
            <a:ext cx="571500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Резултат слика за interkulturalnost u obrazovanju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142852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KAKO SRBI VIDE DRUGE</a:t>
            </a:r>
            <a:endParaRPr lang="en-US" sz="2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142852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4" descr="Резултат слика за kako srbi vide balkan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748631"/>
            <a:ext cx="6191250" cy="422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KLJUČNI POJAM - </a:t>
            </a:r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PREDRASUDA</a:t>
            </a:r>
            <a:endParaRPr lang="en-US" sz="28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PREDRASUDA </a:t>
            </a:r>
            <a:r>
              <a:rPr lang="en-US" i="1" dirty="0" smtClean="0">
                <a:latin typeface="Book Antiqua" pitchFamily="18" charset="0"/>
              </a:rPr>
              <a:t>je </a:t>
            </a:r>
            <a:r>
              <a:rPr lang="en-US" i="1" dirty="0" err="1" smtClean="0">
                <a:latin typeface="Book Antiqua" pitchFamily="18" charset="0"/>
              </a:rPr>
              <a:t>unapred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donešen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sud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ili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mišljenje</a:t>
            </a:r>
            <a:r>
              <a:rPr lang="en-US" i="1" dirty="0" smtClean="0">
                <a:latin typeface="Book Antiqua" pitchFamily="18" charset="0"/>
              </a:rPr>
              <a:t> o </a:t>
            </a:r>
            <a:r>
              <a:rPr lang="en-US" i="1" dirty="0" err="1" smtClean="0">
                <a:latin typeface="Book Antiqua" pitchFamily="18" charset="0"/>
              </a:rPr>
              <a:t>nekom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ili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nečemu</a:t>
            </a:r>
            <a:r>
              <a:rPr lang="en-US" i="1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Najveći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broj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predrasuda</a:t>
            </a:r>
            <a:r>
              <a:rPr lang="en-US" dirty="0" smtClean="0">
                <a:latin typeface="Book Antiqua" pitchFamily="18" charset="0"/>
              </a:rPr>
              <a:t> je </a:t>
            </a:r>
            <a:r>
              <a:rPr lang="en-US" dirty="0" err="1" smtClean="0">
                <a:latin typeface="Book Antiqua" pitchFamily="18" charset="0"/>
              </a:rPr>
              <a:t>zasnovan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stereotipima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Book Antiqua" pitchFamily="18" charset="0"/>
              </a:rPr>
              <a:t>Obično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zasnovani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nedokazivim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tvrdnjama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142852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 smtClean="0">
                <a:solidFill>
                  <a:srgbClr val="C00000"/>
                </a:solidFill>
                <a:latin typeface="Book Antiqua" pitchFamily="18" charset="0"/>
              </a:rPr>
              <a:t>PREDRASUDA</a:t>
            </a:r>
            <a:endParaRPr lang="en-US" sz="32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142852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4" descr="https://opusteno.rs/slike/2016/05/smesne-slike-30038/sreca-i-predrasude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68047" y="1600200"/>
            <a:ext cx="660790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KLJUČNI POJMOVI</a:t>
            </a:r>
            <a:b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en-US" sz="2000" b="1" dirty="0" smtClean="0">
                <a:solidFill>
                  <a:srgbClr val="C00000"/>
                </a:solidFill>
                <a:latin typeface="Book Antiqua" pitchFamily="18" charset="0"/>
              </a:rPr>
              <a:t>MULTIKULTURALNOST </a:t>
            </a:r>
            <a:br>
              <a:rPr lang="en-US" sz="2000" b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en-US" sz="2000" b="1" dirty="0" smtClean="0">
                <a:solidFill>
                  <a:srgbClr val="C00000"/>
                </a:solidFill>
                <a:latin typeface="Book Antiqua" pitchFamily="18" charset="0"/>
              </a:rPr>
              <a:t>MULTIKULTURALNO DRUŠTVO</a:t>
            </a:r>
            <a:endParaRPr lang="en-US" sz="2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Book Antiqua" pitchFamily="18" charset="0"/>
              </a:rPr>
              <a:t>MULTIKULTURALNOST</a:t>
            </a:r>
          </a:p>
          <a:p>
            <a:pPr>
              <a:buNone/>
            </a:pPr>
            <a:r>
              <a:rPr lang="en-US" dirty="0" err="1" smtClean="0">
                <a:latin typeface="Book Antiqua" pitchFamily="18" charset="0"/>
              </a:rPr>
              <a:t>Pojam</a:t>
            </a:r>
            <a:r>
              <a:rPr lang="en-US" dirty="0" smtClean="0">
                <a:latin typeface="Book Antiqua" pitchFamily="18" charset="0"/>
              </a:rPr>
              <a:t> pod </a:t>
            </a:r>
            <a:r>
              <a:rPr lang="en-US" dirty="0" err="1" smtClean="0">
                <a:latin typeface="Book Antiqua" pitchFamily="18" charset="0"/>
              </a:rPr>
              <a:t>kojim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podrazumevamo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kulturnu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različitost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ljudskog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društva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koja</a:t>
            </a:r>
            <a:r>
              <a:rPr lang="en-US" dirty="0" smtClean="0">
                <a:latin typeface="Book Antiqua" pitchFamily="18" charset="0"/>
              </a:rPr>
              <a:t> se </a:t>
            </a:r>
            <a:r>
              <a:rPr lang="en-US" dirty="0" err="1" smtClean="0">
                <a:latin typeface="Book Antiqua" pitchFamily="18" charset="0"/>
              </a:rPr>
              <a:t>ogleda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postojanju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različitih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nacionalnih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etničkih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kultura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vera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jezika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društveno-ekonomskog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statusa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Book Antiqua" pitchFamily="18" charset="0"/>
              </a:rPr>
              <a:t>STANJE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b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b="1" dirty="0" smtClean="0">
                <a:latin typeface="Book Antiqua" pitchFamily="18" charset="0"/>
              </a:rPr>
              <a:t>MULTIKULTURALNO DRUŠTVO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latin typeface="Book Antiqua" pitchFamily="18" charset="0"/>
              </a:rPr>
              <a:t>Pojam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koji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podrazumeva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društvo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kome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različite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kulture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žive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jedna</a:t>
            </a:r>
            <a:r>
              <a:rPr lang="en-US" dirty="0" smtClean="0">
                <a:latin typeface="Book Antiqua" pitchFamily="18" charset="0"/>
              </a:rPr>
              <a:t> pored </a:t>
            </a:r>
            <a:r>
              <a:rPr lang="en-US" dirty="0" err="1" smtClean="0">
                <a:latin typeface="Book Antiqua" pitchFamily="18" charset="0"/>
              </a:rPr>
              <a:t>druge</a:t>
            </a:r>
            <a:r>
              <a:rPr lang="en-US" dirty="0" smtClean="0">
                <a:latin typeface="Book Antiqua" pitchFamily="18" charset="0"/>
              </a:rPr>
              <a:t>. 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646" y="142852"/>
            <a:ext cx="13573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 smtClean="0">
                <a:latin typeface="Book Antiqua" pitchFamily="18" charset="0"/>
              </a:rPr>
              <a:t/>
            </a:r>
            <a:br>
              <a:rPr lang="en-US" sz="2800" dirty="0" smtClean="0">
                <a:latin typeface="Book Antiqua" pitchFamily="18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KLJUČNI POJMOVI</a:t>
            </a:r>
            <a:b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en-US" sz="2000" b="1" dirty="0" smtClean="0">
                <a:solidFill>
                  <a:srgbClr val="C00000"/>
                </a:solidFill>
                <a:latin typeface="Book Antiqua" pitchFamily="18" charset="0"/>
              </a:rPr>
              <a:t>INTERKULTURALNOST</a:t>
            </a:r>
            <a:br>
              <a:rPr lang="en-US" sz="2000" b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en-US" sz="2000" b="1" dirty="0" smtClean="0">
                <a:solidFill>
                  <a:srgbClr val="C00000"/>
                </a:solidFill>
                <a:latin typeface="Book Antiqua" pitchFamily="18" charset="0"/>
              </a:rPr>
              <a:t>INTERKULTURALNO DRUŠTVO</a:t>
            </a:r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</a:br>
            <a:endParaRPr lang="en-US" sz="2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b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b="1" dirty="0" smtClean="0">
                <a:latin typeface="Book Antiqua" pitchFamily="18" charset="0"/>
              </a:rPr>
              <a:t>INTERKULTURALNOST</a:t>
            </a:r>
          </a:p>
          <a:p>
            <a:pPr>
              <a:buNone/>
            </a:pPr>
            <a:r>
              <a:rPr lang="en-US" dirty="0" err="1" smtClean="0">
                <a:latin typeface="Book Antiqua" pitchFamily="18" charset="0"/>
              </a:rPr>
              <a:t>Pojam</a:t>
            </a:r>
            <a:r>
              <a:rPr lang="en-US" dirty="0" smtClean="0">
                <a:latin typeface="Book Antiqua" pitchFamily="18" charset="0"/>
              </a:rPr>
              <a:t> pod </a:t>
            </a:r>
            <a:r>
              <a:rPr lang="en-US" dirty="0" err="1" smtClean="0">
                <a:latin typeface="Book Antiqua" pitchFamily="18" charset="0"/>
              </a:rPr>
              <a:t>kojim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podrazumevamo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uspostavljanje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razvijanje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odnosa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između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grupa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ljudi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koji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pripadaju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različitim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kulturama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koji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zainteresovani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jedni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za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druge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koji</a:t>
            </a:r>
            <a:r>
              <a:rPr lang="en-US" dirty="0" smtClean="0">
                <a:latin typeface="Book Antiqua" pitchFamily="18" charset="0"/>
              </a:rPr>
              <a:t> se </a:t>
            </a:r>
            <a:r>
              <a:rPr lang="en-US" dirty="0" err="1" smtClean="0">
                <a:latin typeface="Book Antiqua" pitchFamily="18" charset="0"/>
              </a:rPr>
              <a:t>prihvataju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poštuju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algn="r">
              <a:buNone/>
            </a:pPr>
            <a:r>
              <a:rPr lang="en-US" b="1" dirty="0" smtClean="0">
                <a:solidFill>
                  <a:srgbClr val="C00000"/>
                </a:solidFill>
                <a:latin typeface="Book Antiqua" pitchFamily="18" charset="0"/>
              </a:rPr>
              <a:t>PROCES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b="1" dirty="0" smtClean="0">
              <a:latin typeface="Book Antiqua" pitchFamily="18" charset="0"/>
            </a:endParaRPr>
          </a:p>
          <a:p>
            <a:pPr>
              <a:buNone/>
            </a:pPr>
            <a:endParaRPr lang="en-US" b="1" dirty="0">
              <a:latin typeface="Book Antiqua" pitchFamily="18" charset="0"/>
            </a:endParaRPr>
          </a:p>
          <a:p>
            <a:pPr>
              <a:buNone/>
            </a:pPr>
            <a:endParaRPr lang="en-US" b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b="1" dirty="0" smtClean="0">
                <a:latin typeface="Book Antiqua" pitchFamily="18" charset="0"/>
              </a:rPr>
              <a:t>INTERKULTURALNO DRUŠTVO</a:t>
            </a:r>
          </a:p>
          <a:p>
            <a:pPr>
              <a:buNone/>
            </a:pPr>
            <a:r>
              <a:rPr lang="en-US" dirty="0" err="1" smtClean="0">
                <a:latin typeface="Book Antiqua" pitchFamily="18" charset="0"/>
              </a:rPr>
              <a:t>Pojam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koji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podrazumeva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društvo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kome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postoji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interakcija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među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različitim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kulturama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međusobno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prihvatanje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poštovanje</a:t>
            </a:r>
            <a:r>
              <a:rPr lang="en-US" dirty="0" smtClean="0">
                <a:latin typeface="Book Antiqua" pitchFamily="18" charset="0"/>
              </a:rPr>
              <a:t>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646" y="142852"/>
            <a:ext cx="13573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KLJUČNI POJAM</a:t>
            </a:r>
            <a:b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INTERKULTURALNI DIJALOG</a:t>
            </a:r>
            <a:endParaRPr lang="en-US" sz="2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>
                <a:latin typeface="Book Antiqua" pitchFamily="18" charset="0"/>
              </a:rPr>
              <a:t>INTERKULTURALNI DIJALOG</a:t>
            </a:r>
          </a:p>
          <a:p>
            <a:pPr>
              <a:buFontTx/>
              <a:buNone/>
            </a:pPr>
            <a:endParaRPr lang="en-US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dirty="0" err="1" smtClean="0">
                <a:latin typeface="Book Antiqua" pitchFamily="18" charset="0"/>
              </a:rPr>
              <a:t>Proces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koji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obuhvata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otvorenu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i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dostojanstvenu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razmenu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mišljenja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između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pojedinaca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i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grupa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različitog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etničkog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kulturnog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verskog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i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jezičkog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porekla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i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nasleđa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uz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uzajamno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razumevanje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i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poštovanje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. </a:t>
            </a:r>
          </a:p>
          <a:p>
            <a:pPr>
              <a:buFontTx/>
              <a:buNone/>
            </a:pPr>
            <a:endParaRPr lang="en-US" sz="2000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sz="2900" dirty="0" err="1" smtClean="0">
                <a:latin typeface="Book Antiqua" pitchFamily="18" charset="0"/>
              </a:rPr>
              <a:t>Potrebno</a:t>
            </a:r>
            <a:r>
              <a:rPr lang="en-US" sz="2900" dirty="0" smtClean="0">
                <a:latin typeface="Book Antiqua" pitchFamily="18" charset="0"/>
              </a:rPr>
              <a:t> je </a:t>
            </a:r>
            <a:r>
              <a:rPr lang="en-US" sz="2900" dirty="0" err="1" smtClean="0">
                <a:latin typeface="Book Antiqua" pitchFamily="18" charset="0"/>
              </a:rPr>
              <a:t>imati</a:t>
            </a:r>
            <a:r>
              <a:rPr lang="en-US" sz="2900" dirty="0" smtClean="0">
                <a:latin typeface="Book Antiqua" pitchFamily="18" charset="0"/>
              </a:rPr>
              <a:t> </a:t>
            </a:r>
            <a:r>
              <a:rPr lang="en-US" sz="2900" dirty="0" err="1" smtClean="0">
                <a:latin typeface="Book Antiqua" pitchFamily="18" charset="0"/>
              </a:rPr>
              <a:t>slobodu</a:t>
            </a:r>
            <a:r>
              <a:rPr lang="en-US" sz="2900" dirty="0" smtClean="0">
                <a:latin typeface="Book Antiqua" pitchFamily="18" charset="0"/>
              </a:rPr>
              <a:t> </a:t>
            </a:r>
            <a:r>
              <a:rPr lang="en-US" sz="2900" dirty="0" err="1" smtClean="0">
                <a:latin typeface="Book Antiqua" pitchFamily="18" charset="0"/>
              </a:rPr>
              <a:t>i</a:t>
            </a:r>
            <a:r>
              <a:rPr lang="en-US" sz="2900" dirty="0" smtClean="0">
                <a:latin typeface="Book Antiqua" pitchFamily="18" charset="0"/>
              </a:rPr>
              <a:t> </a:t>
            </a:r>
            <a:r>
              <a:rPr lang="en-US" sz="2900" dirty="0" err="1" smtClean="0">
                <a:latin typeface="Book Antiqua" pitchFamily="18" charset="0"/>
              </a:rPr>
              <a:t>sposobnost</a:t>
            </a:r>
            <a:r>
              <a:rPr lang="en-US" sz="2900" dirty="0" smtClean="0">
                <a:latin typeface="Book Antiqua" pitchFamily="18" charset="0"/>
              </a:rPr>
              <a:t> </a:t>
            </a:r>
            <a:r>
              <a:rPr lang="en-US" sz="2900" dirty="0" err="1" smtClean="0">
                <a:latin typeface="Book Antiqua" pitchFamily="18" charset="0"/>
              </a:rPr>
              <a:t>izražavanja</a:t>
            </a:r>
            <a:r>
              <a:rPr lang="en-US" sz="2900" dirty="0" smtClean="0">
                <a:latin typeface="Book Antiqua" pitchFamily="18" charset="0"/>
              </a:rPr>
              <a:t>, </a:t>
            </a:r>
            <a:r>
              <a:rPr lang="en-US" sz="2900" dirty="0" err="1" smtClean="0">
                <a:latin typeface="Book Antiqua" pitchFamily="18" charset="0"/>
              </a:rPr>
              <a:t>kao</a:t>
            </a:r>
            <a:r>
              <a:rPr lang="en-US" sz="2900" dirty="0" smtClean="0">
                <a:latin typeface="Book Antiqua" pitchFamily="18" charset="0"/>
              </a:rPr>
              <a:t> </a:t>
            </a:r>
            <a:r>
              <a:rPr lang="en-US" sz="2900" dirty="0" err="1" smtClean="0">
                <a:latin typeface="Book Antiqua" pitchFamily="18" charset="0"/>
              </a:rPr>
              <a:t>i</a:t>
            </a:r>
            <a:r>
              <a:rPr lang="en-US" sz="2900" dirty="0" smtClean="0">
                <a:latin typeface="Book Antiqua" pitchFamily="18" charset="0"/>
              </a:rPr>
              <a:t> </a:t>
            </a:r>
            <a:r>
              <a:rPr lang="en-US" sz="2900" dirty="0" err="1" smtClean="0">
                <a:latin typeface="Book Antiqua" pitchFamily="18" charset="0"/>
              </a:rPr>
              <a:t>volju</a:t>
            </a:r>
            <a:r>
              <a:rPr lang="en-US" sz="2900" dirty="0" smtClean="0">
                <a:latin typeface="Book Antiqua" pitchFamily="18" charset="0"/>
              </a:rPr>
              <a:t> </a:t>
            </a:r>
            <a:r>
              <a:rPr lang="en-US" sz="2900" dirty="0" err="1" smtClean="0">
                <a:latin typeface="Book Antiqua" pitchFamily="18" charset="0"/>
              </a:rPr>
              <a:t>i</a:t>
            </a:r>
            <a:r>
              <a:rPr lang="en-US" sz="2900" dirty="0" smtClean="0">
                <a:latin typeface="Book Antiqua" pitchFamily="18" charset="0"/>
              </a:rPr>
              <a:t> </a:t>
            </a:r>
            <a:r>
              <a:rPr lang="en-US" sz="2900" dirty="0" err="1" smtClean="0">
                <a:latin typeface="Book Antiqua" pitchFamily="18" charset="0"/>
              </a:rPr>
              <a:t>umeće</a:t>
            </a:r>
            <a:r>
              <a:rPr lang="en-US" sz="2900" dirty="0" smtClean="0">
                <a:latin typeface="Book Antiqua" pitchFamily="18" charset="0"/>
              </a:rPr>
              <a:t> </a:t>
            </a:r>
            <a:r>
              <a:rPr lang="en-US" sz="2900" dirty="0" err="1" smtClean="0">
                <a:latin typeface="Book Antiqua" pitchFamily="18" charset="0"/>
              </a:rPr>
              <a:t>da</a:t>
            </a:r>
            <a:r>
              <a:rPr lang="en-US" sz="2900" dirty="0" smtClean="0">
                <a:latin typeface="Book Antiqua" pitchFamily="18" charset="0"/>
              </a:rPr>
              <a:t> se </a:t>
            </a:r>
            <a:r>
              <a:rPr lang="en-US" sz="2900" dirty="0" err="1" smtClean="0">
                <a:latin typeface="Book Antiqua" pitchFamily="18" charset="0"/>
              </a:rPr>
              <a:t>sasluša</a:t>
            </a:r>
            <a:r>
              <a:rPr lang="en-US" sz="2900" dirty="0" smtClean="0">
                <a:latin typeface="Book Antiqua" pitchFamily="18" charset="0"/>
              </a:rPr>
              <a:t> </a:t>
            </a:r>
            <a:r>
              <a:rPr lang="en-US" sz="2900" dirty="0" err="1" smtClean="0">
                <a:latin typeface="Book Antiqua" pitchFamily="18" charset="0"/>
              </a:rPr>
              <a:t>mišljenje</a:t>
            </a:r>
            <a:r>
              <a:rPr lang="en-US" sz="2900" dirty="0" smtClean="0">
                <a:latin typeface="Book Antiqua" pitchFamily="18" charset="0"/>
              </a:rPr>
              <a:t> </a:t>
            </a:r>
            <a:r>
              <a:rPr lang="en-US" sz="2900" dirty="0" err="1" smtClean="0">
                <a:latin typeface="Book Antiqua" pitchFamily="18" charset="0"/>
              </a:rPr>
              <a:t>drugog</a:t>
            </a:r>
            <a:r>
              <a:rPr lang="en-US" sz="2900" dirty="0" smtClean="0">
                <a:latin typeface="Book Antiqua" pitchFamily="18" charset="0"/>
              </a:rPr>
              <a:t>. </a:t>
            </a:r>
          </a:p>
          <a:p>
            <a:pPr>
              <a:buFontTx/>
              <a:buNone/>
            </a:pPr>
            <a:endParaRPr lang="en-US" sz="2900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sz="2900" dirty="0" err="1" smtClean="0">
                <a:latin typeface="Book Antiqua" pitchFamily="18" charset="0"/>
              </a:rPr>
              <a:t>Neguje</a:t>
            </a:r>
            <a:r>
              <a:rPr lang="en-US" sz="2900" dirty="0" smtClean="0">
                <a:latin typeface="Book Antiqua" pitchFamily="18" charset="0"/>
              </a:rPr>
              <a:t> </a:t>
            </a:r>
            <a:r>
              <a:rPr lang="en-US" sz="2900" dirty="0" err="1" smtClean="0">
                <a:latin typeface="Book Antiqua" pitchFamily="18" charset="0"/>
              </a:rPr>
              <a:t>jednakost</a:t>
            </a:r>
            <a:r>
              <a:rPr lang="en-US" sz="2900" dirty="0" smtClean="0">
                <a:latin typeface="Book Antiqua" pitchFamily="18" charset="0"/>
              </a:rPr>
              <a:t>, </a:t>
            </a:r>
            <a:r>
              <a:rPr lang="en-US" sz="2900" dirty="0" err="1" smtClean="0">
                <a:latin typeface="Book Antiqua" pitchFamily="18" charset="0"/>
              </a:rPr>
              <a:t>ljudsko</a:t>
            </a:r>
            <a:r>
              <a:rPr lang="en-US" sz="2900" dirty="0" smtClean="0">
                <a:latin typeface="Book Antiqua" pitchFamily="18" charset="0"/>
              </a:rPr>
              <a:t> </a:t>
            </a:r>
            <a:r>
              <a:rPr lang="en-US" sz="2900" dirty="0" err="1" smtClean="0">
                <a:latin typeface="Book Antiqua" pitchFamily="18" charset="0"/>
              </a:rPr>
              <a:t>dostojanstvo</a:t>
            </a:r>
            <a:r>
              <a:rPr lang="en-US" sz="2900" dirty="0" smtClean="0">
                <a:latin typeface="Book Antiqua" pitchFamily="18" charset="0"/>
              </a:rPr>
              <a:t> </a:t>
            </a:r>
            <a:r>
              <a:rPr lang="en-US" sz="2900" dirty="0" err="1" smtClean="0">
                <a:latin typeface="Book Antiqua" pitchFamily="18" charset="0"/>
              </a:rPr>
              <a:t>i</a:t>
            </a:r>
            <a:r>
              <a:rPr lang="en-US" sz="2900" dirty="0" smtClean="0">
                <a:latin typeface="Book Antiqua" pitchFamily="18" charset="0"/>
              </a:rPr>
              <a:t> </a:t>
            </a:r>
            <a:r>
              <a:rPr lang="en-US" sz="2900" dirty="0" err="1" smtClean="0">
                <a:latin typeface="Book Antiqua" pitchFamily="18" charset="0"/>
              </a:rPr>
              <a:t>smisao</a:t>
            </a:r>
            <a:r>
              <a:rPr lang="en-US" sz="2900" dirty="0" smtClean="0">
                <a:latin typeface="Book Antiqua" pitchFamily="18" charset="0"/>
              </a:rPr>
              <a:t> </a:t>
            </a:r>
            <a:r>
              <a:rPr lang="en-US" sz="2900" dirty="0" err="1" smtClean="0">
                <a:latin typeface="Book Antiqua" pitchFamily="18" charset="0"/>
              </a:rPr>
              <a:t>zajedničkog</a:t>
            </a:r>
            <a:r>
              <a:rPr lang="en-US" sz="2900" dirty="0" smtClean="0">
                <a:latin typeface="Book Antiqua" pitchFamily="18" charset="0"/>
              </a:rPr>
              <a:t> </a:t>
            </a:r>
            <a:r>
              <a:rPr lang="en-US" sz="2900" dirty="0" err="1" smtClean="0">
                <a:latin typeface="Book Antiqua" pitchFamily="18" charset="0"/>
              </a:rPr>
              <a:t>cilja</a:t>
            </a:r>
            <a:r>
              <a:rPr lang="en-US" sz="2900" dirty="0" smtClean="0">
                <a:latin typeface="Book Antiqua" pitchFamily="18" charset="0"/>
              </a:rPr>
              <a:t>.</a:t>
            </a:r>
            <a:endParaRPr lang="en-US" sz="2900" b="1" dirty="0" smtClean="0">
              <a:latin typeface="Book Antiqua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14290"/>
            <a:ext cx="13573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5" descr="Резултат слика за DIJALOG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143116"/>
            <a:ext cx="342902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KLJUČNI POJAM</a:t>
            </a:r>
            <a:b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INTERKULTURALNO OBRAZOVANJE</a:t>
            </a:r>
            <a:endParaRPr lang="en-US" sz="2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en-US" b="1" dirty="0" smtClean="0">
                <a:solidFill>
                  <a:srgbClr val="00B050"/>
                </a:solidFill>
                <a:latin typeface="Book Antiqua" pitchFamily="18" charset="0"/>
              </a:rPr>
              <a:t>INTERKULTURALNO OBRAZOVANJE</a:t>
            </a:r>
          </a:p>
          <a:p>
            <a:pPr>
              <a:buFontTx/>
              <a:buChar char="-"/>
            </a:pPr>
            <a:r>
              <a:rPr lang="en-US" b="1" dirty="0" err="1" smtClean="0">
                <a:latin typeface="Book Antiqua" pitchFamily="18" charset="0"/>
              </a:rPr>
              <a:t>uvažava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i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podržava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različitost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u </a:t>
            </a:r>
            <a:r>
              <a:rPr lang="en-US" dirty="0" err="1" smtClean="0">
                <a:latin typeface="Book Antiqua" pitchFamily="18" charset="0"/>
              </a:rPr>
              <a:t>svim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oblastima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ljudskog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života</a:t>
            </a:r>
            <a:r>
              <a:rPr lang="en-US" dirty="0" smtClean="0">
                <a:latin typeface="Book Antiqua" pitchFamily="18" charset="0"/>
              </a:rPr>
              <a:t>, </a:t>
            </a:r>
          </a:p>
          <a:p>
            <a:pPr>
              <a:buFontTx/>
              <a:buChar char="-"/>
            </a:pPr>
            <a:r>
              <a:rPr lang="en-US" b="1" dirty="0" err="1" smtClean="0">
                <a:latin typeface="Book Antiqua" pitchFamily="18" charset="0"/>
              </a:rPr>
              <a:t>promoviše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ravnopravnost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i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ljudska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prava</a:t>
            </a:r>
            <a:r>
              <a:rPr lang="en-US" dirty="0" smtClean="0">
                <a:latin typeface="Book Antiqua" pitchFamily="18" charset="0"/>
              </a:rPr>
              <a:t>, 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Book Antiqua" pitchFamily="18" charset="0"/>
              </a:rPr>
              <a:t>uči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</a:t>
            </a:r>
            <a:r>
              <a:rPr lang="en-US" dirty="0" smtClean="0">
                <a:latin typeface="Book Antiqua" pitchFamily="18" charset="0"/>
              </a:rPr>
              <a:t> se </a:t>
            </a:r>
            <a:r>
              <a:rPr lang="en-US" dirty="0" err="1" smtClean="0">
                <a:latin typeface="Book Antiqua" pitchFamily="18" charset="0"/>
              </a:rPr>
              <a:t>suprotstavimo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nepravdi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diskriminaciji</a:t>
            </a:r>
            <a:r>
              <a:rPr lang="en-US" dirty="0" smtClean="0">
                <a:latin typeface="Book Antiqua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Book Antiqua" pitchFamily="18" charset="0"/>
              </a:rPr>
              <a:t>doprinosi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razvoju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održivog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načina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zajedničkog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života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multikulturalnom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društvu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14290"/>
            <a:ext cx="13573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INTERKULTURALNO OBRAZOVANJE</a:t>
            </a:r>
            <a:endParaRPr lang="en-US" sz="2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IKO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ima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za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cilj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da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  <a:ea typeface="Cambria Math"/>
              </a:rPr>
              <a:t>⇾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promoviše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i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razvije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uvažavanje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kulturnih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razlika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i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bolje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razumevanje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kultura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u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modernom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društvu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Book Antiqua" pitchFamily="18" charset="0"/>
                <a:ea typeface="Cambria Math"/>
              </a:rPr>
              <a:t>⇾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unapredi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sposobnost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komunikacije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i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spremnost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pojedinca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za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stupanje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u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interakciju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i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dijalog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sa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osobama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koje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imaju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drugačije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kulturno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poreklo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Book Antiqua" pitchFamily="18" charset="0"/>
                <a:ea typeface="Cambria Math"/>
              </a:rPr>
              <a:t>⇾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sve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učenike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osposobi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za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život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/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suživot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u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multikulturalnom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društvu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Book Antiqua" pitchFamily="18" charset="0"/>
                <a:ea typeface="Cambria Math"/>
              </a:rPr>
              <a:t>⇾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obezbedi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jednake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obrazovne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šanse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I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podrži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školska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postignuća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svih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učenika a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posebno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učenika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iz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manjinskih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zajednica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I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osetljivih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društvenih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 </a:t>
            </a:r>
            <a:r>
              <a:rPr lang="en-US" sz="2000" dirty="0" err="1" smtClean="0">
                <a:latin typeface="Book Antiqua" pitchFamily="18" charset="0"/>
                <a:ea typeface="Cambria Math"/>
              </a:rPr>
              <a:t>grupa</a:t>
            </a:r>
            <a:r>
              <a:rPr lang="en-US" sz="2000" dirty="0" smtClean="0">
                <a:latin typeface="Book Antiqua" pitchFamily="18" charset="0"/>
                <a:ea typeface="Cambria Math"/>
              </a:rPr>
              <a:t>.</a:t>
            </a:r>
          </a:p>
          <a:p>
            <a:pPr algn="r">
              <a:buNone/>
            </a:pPr>
            <a:r>
              <a:rPr lang="en-US" sz="2000" dirty="0" smtClean="0">
                <a:solidFill>
                  <a:srgbClr val="C00000"/>
                </a:solidFill>
                <a:latin typeface="Book Antiqua" pitchFamily="18" charset="0"/>
                <a:ea typeface="Cambria Math"/>
              </a:rPr>
              <a:t>SOCIJALNA INKLUZIJA</a:t>
            </a:r>
            <a:endParaRPr lang="en-US" sz="20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7" name="Picture 6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14290"/>
            <a:ext cx="13573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INTERKULTURALNO OBRAZOVANJE</a:t>
            </a:r>
            <a:endParaRPr lang="en-US" sz="2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Book Antiqua" pitchFamily="18" charset="0"/>
              </a:rPr>
              <a:t>IKO </a:t>
            </a:r>
            <a:r>
              <a:rPr lang="en-US" dirty="0" smtClean="0">
                <a:latin typeface="Book Antiqua" pitchFamily="18" charset="0"/>
              </a:rPr>
              <a:t>se </a:t>
            </a:r>
            <a:r>
              <a:rPr lang="en-US" dirty="0" err="1" smtClean="0">
                <a:latin typeface="Book Antiqua" pitchFamily="18" charset="0"/>
              </a:rPr>
              <a:t>zasniva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b="1" i="1" dirty="0" err="1" smtClean="0">
                <a:latin typeface="Book Antiqua" pitchFamily="18" charset="0"/>
              </a:rPr>
              <a:t>poštovanju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kulturnog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identiteta</a:t>
            </a:r>
            <a:r>
              <a:rPr lang="en-US" dirty="0">
                <a:latin typeface="Book Antiqua" pitchFamily="18" charset="0"/>
              </a:rPr>
              <a:t> učenika </a:t>
            </a:r>
            <a:r>
              <a:rPr lang="en-US" sz="2200" dirty="0" err="1">
                <a:latin typeface="Book Antiqua" pitchFamily="18" charset="0"/>
              </a:rPr>
              <a:t>putem</a:t>
            </a:r>
            <a:r>
              <a:rPr lang="en-US" sz="2200" dirty="0">
                <a:latin typeface="Book Antiqua" pitchFamily="18" charset="0"/>
              </a:rPr>
              <a:t> </a:t>
            </a:r>
            <a:r>
              <a:rPr lang="en-US" sz="2200" dirty="0" err="1">
                <a:latin typeface="Book Antiqua" pitchFamily="18" charset="0"/>
              </a:rPr>
              <a:t>kulturno</a:t>
            </a:r>
            <a:r>
              <a:rPr lang="en-US" sz="2200" dirty="0">
                <a:latin typeface="Book Antiqua" pitchFamily="18" charset="0"/>
              </a:rPr>
              <a:t> </a:t>
            </a:r>
            <a:r>
              <a:rPr lang="en-US" sz="2200" dirty="0" err="1">
                <a:latin typeface="Book Antiqua" pitchFamily="18" charset="0"/>
              </a:rPr>
              <a:t>odgovarajućeg</a:t>
            </a:r>
            <a:r>
              <a:rPr lang="en-US" sz="2200" dirty="0">
                <a:latin typeface="Book Antiqua" pitchFamily="18" charset="0"/>
              </a:rPr>
              <a:t>, </a:t>
            </a:r>
            <a:r>
              <a:rPr lang="en-US" sz="2200" dirty="0" err="1">
                <a:latin typeface="Book Antiqua" pitchFamily="18" charset="0"/>
              </a:rPr>
              <a:t>kvalitetnog</a:t>
            </a:r>
            <a:r>
              <a:rPr lang="en-US" sz="2200" dirty="0">
                <a:latin typeface="Book Antiqua" pitchFamily="18" charset="0"/>
              </a:rPr>
              <a:t> </a:t>
            </a:r>
            <a:r>
              <a:rPr lang="en-US" sz="2200" dirty="0" err="1">
                <a:latin typeface="Book Antiqua" pitchFamily="18" charset="0"/>
              </a:rPr>
              <a:t>obrazovanja</a:t>
            </a:r>
            <a:r>
              <a:rPr lang="en-US" sz="2200" dirty="0">
                <a:latin typeface="Book Antiqua" pitchFamily="18" charset="0"/>
              </a:rPr>
              <a:t> </a:t>
            </a:r>
            <a:r>
              <a:rPr lang="en-US" sz="2200" dirty="0" err="1">
                <a:latin typeface="Book Antiqua" pitchFamily="18" charset="0"/>
              </a:rPr>
              <a:t>za</a:t>
            </a:r>
            <a:r>
              <a:rPr lang="en-US" sz="2200" dirty="0">
                <a:latin typeface="Book Antiqua" pitchFamily="18" charset="0"/>
              </a:rPr>
              <a:t> </a:t>
            </a:r>
            <a:r>
              <a:rPr lang="en-US" sz="2200" dirty="0" err="1">
                <a:latin typeface="Book Antiqua" pitchFamily="18" charset="0"/>
              </a:rPr>
              <a:t>sve</a:t>
            </a:r>
            <a:r>
              <a:rPr lang="en-US" sz="2200" dirty="0">
                <a:latin typeface="Book Antiqua" pitchFamily="18" charset="0"/>
              </a:rPr>
              <a:t>. </a:t>
            </a:r>
            <a:endParaRPr lang="en-US" sz="2200" dirty="0" smtClean="0">
              <a:latin typeface="Book Antiqua" pitchFamily="18" charset="0"/>
            </a:endParaRPr>
          </a:p>
          <a:p>
            <a:pPr algn="ctr">
              <a:buFontTx/>
              <a:buNone/>
              <a:defRPr/>
            </a:pP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I </a:t>
            </a: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doprinosi</a:t>
            </a:r>
            <a:endParaRPr lang="en-US" dirty="0">
              <a:solidFill>
                <a:srgbClr val="C00000"/>
              </a:solidFill>
              <a:latin typeface="Book Antiqua" pitchFamily="18" charset="0"/>
            </a:endParaRPr>
          </a:p>
          <a:p>
            <a:pPr marL="457200" indent="-457200">
              <a:buNone/>
              <a:defRPr/>
            </a:pPr>
            <a:r>
              <a:rPr lang="en-US" b="1" i="1" dirty="0" err="1" smtClean="0">
                <a:latin typeface="Book Antiqua" pitchFamily="18" charset="0"/>
              </a:rPr>
              <a:t>osposobljavanje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učenika </a:t>
            </a:r>
            <a:r>
              <a:rPr lang="en-US" dirty="0" err="1" smtClean="0">
                <a:latin typeface="Book Antiqua" pitchFamily="18" charset="0"/>
              </a:rPr>
              <a:t>za</a:t>
            </a:r>
            <a:r>
              <a:rPr lang="en-US" dirty="0" smtClean="0">
                <a:latin typeface="Book Antiqua" pitchFamily="18" charset="0"/>
              </a:rPr>
              <a:t> </a:t>
            </a:r>
          </a:p>
          <a:p>
            <a:pPr marL="457200" indent="-457200">
              <a:buNone/>
              <a:defRPr/>
            </a:pPr>
            <a:r>
              <a:rPr lang="en-US" dirty="0" smtClean="0">
                <a:latin typeface="Book Antiqua" pitchFamily="18" charset="0"/>
              </a:rPr>
              <a:t>- </a:t>
            </a:r>
            <a:r>
              <a:rPr lang="en-US" dirty="0" err="1" smtClean="0">
                <a:latin typeface="Book Antiqua" pitchFamily="18" charset="0"/>
              </a:rPr>
              <a:t>ulogu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aktivnih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odgovornih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građana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društva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sz="2200" dirty="0" err="1">
                <a:latin typeface="Book Antiqua" pitchFamily="18" charset="0"/>
              </a:rPr>
              <a:t>putem</a:t>
            </a:r>
            <a:r>
              <a:rPr lang="en-US" sz="2200" dirty="0">
                <a:latin typeface="Book Antiqua" pitchFamily="18" charset="0"/>
              </a:rPr>
              <a:t> </a:t>
            </a:r>
            <a:r>
              <a:rPr lang="en-US" sz="2200" dirty="0" err="1">
                <a:latin typeface="Book Antiqua" pitchFamily="18" charset="0"/>
              </a:rPr>
              <a:t>razvijanje</a:t>
            </a:r>
            <a:r>
              <a:rPr lang="en-US" sz="2200" dirty="0">
                <a:latin typeface="Book Antiqua" pitchFamily="18" charset="0"/>
              </a:rPr>
              <a:t> </a:t>
            </a:r>
            <a:r>
              <a:rPr lang="en-US" sz="2200" dirty="0" err="1">
                <a:latin typeface="Book Antiqua" pitchFamily="18" charset="0"/>
              </a:rPr>
              <a:t>znanja</a:t>
            </a:r>
            <a:r>
              <a:rPr lang="en-US" sz="2200" dirty="0">
                <a:latin typeface="Book Antiqua" pitchFamily="18" charset="0"/>
              </a:rPr>
              <a:t>, </a:t>
            </a:r>
            <a:r>
              <a:rPr lang="en-US" sz="2200" dirty="0" err="1">
                <a:latin typeface="Book Antiqua" pitchFamily="18" charset="0"/>
              </a:rPr>
              <a:t>veštine</a:t>
            </a:r>
            <a:r>
              <a:rPr lang="en-US" sz="2200" dirty="0">
                <a:latin typeface="Book Antiqua" pitchFamily="18" charset="0"/>
              </a:rPr>
              <a:t> </a:t>
            </a:r>
            <a:r>
              <a:rPr lang="en-US" sz="2200" dirty="0" err="1">
                <a:latin typeface="Book Antiqua" pitchFamily="18" charset="0"/>
              </a:rPr>
              <a:t>i</a:t>
            </a:r>
            <a:r>
              <a:rPr lang="en-US" sz="2200" dirty="0">
                <a:latin typeface="Book Antiqua" pitchFamily="18" charset="0"/>
              </a:rPr>
              <a:t> </a:t>
            </a:r>
            <a:r>
              <a:rPr lang="en-US" sz="2200" dirty="0" err="1" smtClean="0">
                <a:latin typeface="Book Antiqua" pitchFamily="18" charset="0"/>
              </a:rPr>
              <a:t>stavove</a:t>
            </a:r>
            <a:r>
              <a:rPr lang="en-US" sz="2200" dirty="0" smtClean="0">
                <a:latin typeface="Book Antiqua" pitchFamily="18" charset="0"/>
              </a:rPr>
              <a:t>; </a:t>
            </a:r>
            <a:r>
              <a:rPr lang="en-US" sz="2200" dirty="0" err="1" smtClean="0">
                <a:latin typeface="Book Antiqua" pitchFamily="18" charset="0"/>
              </a:rPr>
              <a:t>poštovanje</a:t>
            </a:r>
            <a:r>
              <a:rPr lang="en-US" sz="2200" dirty="0" smtClean="0">
                <a:latin typeface="Book Antiqua" pitchFamily="18" charset="0"/>
              </a:rPr>
              <a:t>, </a:t>
            </a:r>
            <a:r>
              <a:rPr lang="en-US" sz="2200" dirty="0" err="1">
                <a:latin typeface="Book Antiqua" pitchFamily="18" charset="0"/>
              </a:rPr>
              <a:t>razumevanju</a:t>
            </a:r>
            <a:r>
              <a:rPr lang="en-US" sz="2200" dirty="0">
                <a:latin typeface="Book Antiqua" pitchFamily="18" charset="0"/>
              </a:rPr>
              <a:t> </a:t>
            </a:r>
            <a:r>
              <a:rPr lang="en-US" sz="2200" dirty="0" err="1">
                <a:latin typeface="Book Antiqua" pitchFamily="18" charset="0"/>
              </a:rPr>
              <a:t>i</a:t>
            </a:r>
            <a:r>
              <a:rPr lang="en-US" sz="2200" dirty="0">
                <a:latin typeface="Book Antiqua" pitchFamily="18" charset="0"/>
              </a:rPr>
              <a:t> </a:t>
            </a:r>
            <a:r>
              <a:rPr lang="en-US" sz="2200" dirty="0" err="1">
                <a:latin typeface="Book Antiqua" pitchFamily="18" charset="0"/>
              </a:rPr>
              <a:t>solidarnosti</a:t>
            </a:r>
            <a:r>
              <a:rPr lang="en-US" sz="2200" dirty="0">
                <a:latin typeface="Book Antiqua" pitchFamily="18" charset="0"/>
              </a:rPr>
              <a:t> </a:t>
            </a:r>
            <a:r>
              <a:rPr lang="en-US" sz="2200" dirty="0" err="1">
                <a:latin typeface="Book Antiqua" pitchFamily="18" charset="0"/>
              </a:rPr>
              <a:t>među</a:t>
            </a:r>
            <a:r>
              <a:rPr lang="en-US" sz="2200" dirty="0">
                <a:latin typeface="Book Antiqua" pitchFamily="18" charset="0"/>
              </a:rPr>
              <a:t> </a:t>
            </a:r>
            <a:r>
              <a:rPr lang="en-US" sz="2200" dirty="0" err="1">
                <a:latin typeface="Book Antiqua" pitchFamily="18" charset="0"/>
              </a:rPr>
              <a:t>pojedincima</a:t>
            </a:r>
            <a:r>
              <a:rPr lang="en-US" sz="2200" dirty="0">
                <a:latin typeface="Book Antiqua" pitchFamily="18" charset="0"/>
              </a:rPr>
              <a:t>, </a:t>
            </a:r>
            <a:r>
              <a:rPr lang="en-US" sz="2200" dirty="0" err="1">
                <a:latin typeface="Book Antiqua" pitchFamily="18" charset="0"/>
              </a:rPr>
              <a:t>etničkim</a:t>
            </a:r>
            <a:r>
              <a:rPr lang="en-US" sz="2200" dirty="0">
                <a:latin typeface="Book Antiqua" pitchFamily="18" charset="0"/>
              </a:rPr>
              <a:t>, </a:t>
            </a:r>
            <a:r>
              <a:rPr lang="en-US" sz="2200" dirty="0" err="1">
                <a:latin typeface="Book Antiqua" pitchFamily="18" charset="0"/>
              </a:rPr>
              <a:t>socijalnim</a:t>
            </a:r>
            <a:r>
              <a:rPr lang="en-US" sz="2200" dirty="0">
                <a:latin typeface="Book Antiqua" pitchFamily="18" charset="0"/>
              </a:rPr>
              <a:t> </a:t>
            </a:r>
            <a:r>
              <a:rPr lang="en-US" sz="2200" dirty="0" err="1">
                <a:latin typeface="Book Antiqua" pitchFamily="18" charset="0"/>
              </a:rPr>
              <a:t>i</a:t>
            </a:r>
            <a:r>
              <a:rPr lang="en-US" sz="2200" dirty="0">
                <a:latin typeface="Book Antiqua" pitchFamily="18" charset="0"/>
              </a:rPr>
              <a:t> </a:t>
            </a:r>
            <a:r>
              <a:rPr lang="en-US" sz="2200" dirty="0" err="1">
                <a:latin typeface="Book Antiqua" pitchFamily="18" charset="0"/>
              </a:rPr>
              <a:t>kulturnim</a:t>
            </a:r>
            <a:r>
              <a:rPr lang="en-US" sz="2200" dirty="0">
                <a:latin typeface="Book Antiqua" pitchFamily="18" charset="0"/>
              </a:rPr>
              <a:t> </a:t>
            </a:r>
            <a:r>
              <a:rPr lang="en-US" sz="2200" dirty="0" err="1">
                <a:latin typeface="Book Antiqua" pitchFamily="18" charset="0"/>
              </a:rPr>
              <a:t>grupama</a:t>
            </a:r>
            <a:r>
              <a:rPr lang="en-US" sz="2200" dirty="0">
                <a:latin typeface="Book Antiqua" pitchFamily="18" charset="0"/>
              </a:rPr>
              <a:t> </a:t>
            </a:r>
            <a:r>
              <a:rPr lang="en-US" sz="2200" dirty="0" err="1">
                <a:latin typeface="Book Antiqua" pitchFamily="18" charset="0"/>
              </a:rPr>
              <a:t>i</a:t>
            </a:r>
            <a:r>
              <a:rPr lang="en-US" sz="2200" dirty="0">
                <a:latin typeface="Book Antiqua" pitchFamily="18" charset="0"/>
              </a:rPr>
              <a:t> </a:t>
            </a:r>
            <a:r>
              <a:rPr lang="en-US" sz="2200" dirty="0" err="1">
                <a:latin typeface="Book Antiqua" pitchFamily="18" charset="0"/>
              </a:rPr>
              <a:t>nacijama</a:t>
            </a:r>
            <a:r>
              <a:rPr lang="en-US" dirty="0">
                <a:latin typeface="Book Antiqua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14290"/>
            <a:ext cx="13573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INTERKULTURALNO OBRAZOVANJE</a:t>
            </a:r>
            <a:endParaRPr lang="en-US" sz="2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142852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Veljko\Desktop\14Gk9lMaHR0cDovL29jZG4uZXUvaW1hZ2VzL3B1bHNjbXMvTmpjN01EQV8vMzgyYTZiMDAyNGY2MjMzMDMyMjAzMmU0Yjg4N2ZmMTMuanBlZ5GTAs0C5ACBAAE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571744"/>
            <a:ext cx="6858048" cy="371477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14348" y="1428736"/>
            <a:ext cx="542928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Book Antiqua" pitchFamily="18" charset="0"/>
              </a:rPr>
              <a:t>Aj</a:t>
            </a:r>
            <a:r>
              <a:rPr lang="en-US" sz="2400" dirty="0" smtClean="0">
                <a:latin typeface="Book Antiqua" pitchFamily="18" charset="0"/>
              </a:rPr>
              <a:t> ruse </a:t>
            </a:r>
            <a:r>
              <a:rPr lang="en-US" sz="2400" dirty="0" err="1" smtClean="0">
                <a:latin typeface="Book Antiqua" pitchFamily="18" charset="0"/>
              </a:rPr>
              <a:t>kose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curo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imaš</a:t>
            </a:r>
            <a:r>
              <a:rPr lang="en-US" sz="2400" dirty="0" smtClean="0">
                <a:latin typeface="Book Antiqua" pitchFamily="18" charset="0"/>
              </a:rPr>
              <a:t>….</a:t>
            </a:r>
            <a:endParaRPr lang="en-US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INTERKULTURALNO OBRAZOVANJE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latin typeface="Book Antiqua" pitchFamily="18" charset="0"/>
              </a:rPr>
              <a:t>Vrednosti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kojima</a:t>
            </a:r>
            <a:r>
              <a:rPr lang="en-US" dirty="0" smtClean="0">
                <a:latin typeface="Book Antiqua" pitchFamily="18" charset="0"/>
              </a:rPr>
              <a:t> se </a:t>
            </a:r>
            <a:r>
              <a:rPr lang="en-US" dirty="0" err="1" smtClean="0">
                <a:latin typeface="Book Antiqua" pitchFamily="18" charset="0"/>
              </a:rPr>
              <a:t>zasniva</a:t>
            </a:r>
            <a:r>
              <a:rPr lang="en-US" dirty="0" smtClean="0">
                <a:latin typeface="Book Antiqua" pitchFamily="18" charset="0"/>
              </a:rPr>
              <a:t> IKO </a:t>
            </a:r>
            <a:r>
              <a:rPr lang="en-US" dirty="0" err="1" smtClean="0">
                <a:latin typeface="Book Antiqua" pitchFamily="18" charset="0"/>
              </a:rPr>
              <a:t>su</a:t>
            </a:r>
            <a:r>
              <a:rPr lang="en-US" dirty="0" smtClean="0">
                <a:latin typeface="Book Antiqua" pitchFamily="18" charset="0"/>
              </a:rPr>
              <a:t>:</a:t>
            </a:r>
          </a:p>
          <a:p>
            <a:pPr algn="ctr">
              <a:buNone/>
            </a:pPr>
            <a:r>
              <a:rPr lang="en-US" dirty="0" err="1">
                <a:latin typeface="Book Antiqua" pitchFamily="18" charset="0"/>
              </a:rPr>
              <a:t>p</a:t>
            </a:r>
            <a:r>
              <a:rPr lang="en-US" dirty="0" err="1" smtClean="0">
                <a:latin typeface="Book Antiqua" pitchFamily="18" charset="0"/>
              </a:rPr>
              <a:t>oštovanje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različitosti</a:t>
            </a:r>
            <a:endParaRPr lang="en-US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en-US" dirty="0" err="1" smtClean="0">
                <a:latin typeface="Book Antiqua" pitchFamily="18" charset="0"/>
              </a:rPr>
              <a:t>ravnopravnost</a:t>
            </a:r>
            <a:endParaRPr lang="en-US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en-US" dirty="0" err="1">
                <a:latin typeface="Book Antiqua" pitchFamily="18" charset="0"/>
              </a:rPr>
              <a:t>j</a:t>
            </a:r>
            <a:r>
              <a:rPr lang="en-US" dirty="0" err="1" smtClean="0">
                <a:latin typeface="Book Antiqua" pitchFamily="18" charset="0"/>
              </a:rPr>
              <a:t>ednakost</a:t>
            </a:r>
            <a:endParaRPr lang="en-US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en-US" dirty="0" err="1">
                <a:latin typeface="Book Antiqua" pitchFamily="18" charset="0"/>
              </a:rPr>
              <a:t>n</a:t>
            </a:r>
            <a:r>
              <a:rPr lang="en-US" dirty="0" err="1" smtClean="0">
                <a:latin typeface="Book Antiqua" pitchFamily="18" charset="0"/>
              </a:rPr>
              <a:t>ediskriminacija</a:t>
            </a:r>
            <a:endParaRPr lang="en-US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en-US" dirty="0" err="1">
                <a:latin typeface="Book Antiqua" pitchFamily="18" charset="0"/>
              </a:rPr>
              <a:t>s</a:t>
            </a:r>
            <a:r>
              <a:rPr lang="en-US" dirty="0" err="1" smtClean="0">
                <a:latin typeface="Book Antiqua" pitchFamily="18" charset="0"/>
              </a:rPr>
              <a:t>olidarnost</a:t>
            </a:r>
            <a:endParaRPr lang="en-US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en-US" dirty="0" err="1">
                <a:latin typeface="Book Antiqua" pitchFamily="18" charset="0"/>
              </a:rPr>
              <a:t>e</a:t>
            </a:r>
            <a:r>
              <a:rPr lang="en-US" dirty="0" err="1" smtClean="0">
                <a:latin typeface="Book Antiqua" pitchFamily="18" charset="0"/>
              </a:rPr>
              <a:t>mpatija</a:t>
            </a:r>
            <a:endParaRPr lang="en-US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en-US" dirty="0" err="1">
                <a:latin typeface="Book Antiqua" pitchFamily="18" charset="0"/>
              </a:rPr>
              <a:t>s</a:t>
            </a:r>
            <a:r>
              <a:rPr lang="en-US" dirty="0" err="1" smtClean="0">
                <a:latin typeface="Book Antiqua" pitchFamily="18" charset="0"/>
              </a:rPr>
              <a:t>aradnja</a:t>
            </a:r>
            <a:endParaRPr lang="en-US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en-US" dirty="0" err="1">
                <a:latin typeface="Book Antiqua" pitchFamily="18" charset="0"/>
              </a:rPr>
              <a:t>a</a:t>
            </a:r>
            <a:r>
              <a:rPr lang="en-US" dirty="0" err="1" smtClean="0">
                <a:latin typeface="Book Antiqua" pitchFamily="18" charset="0"/>
              </a:rPr>
              <a:t>ktivizam</a:t>
            </a:r>
            <a:r>
              <a:rPr lang="en-US" dirty="0" smtClean="0">
                <a:latin typeface="Book Antiqua" pitchFamily="18" charset="0"/>
              </a:rPr>
              <a:t>…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14290"/>
            <a:ext cx="13573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INTERKULTURALNO OBRAZOVANJE</a:t>
            </a:r>
            <a:endParaRPr lang="en-US" sz="2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Book Antiqua" pitchFamily="18" charset="0"/>
              </a:rPr>
              <a:t>IKO </a:t>
            </a:r>
            <a:r>
              <a:rPr lang="en-US" sz="3600" b="1" dirty="0" smtClean="0">
                <a:latin typeface="Book Antiqua" pitchFamily="18" charset="0"/>
              </a:rPr>
              <a:t>je </a:t>
            </a:r>
            <a:r>
              <a:rPr lang="en-US" sz="3600" b="1" dirty="0" err="1" smtClean="0">
                <a:latin typeface="Book Antiqua" pitchFamily="18" charset="0"/>
              </a:rPr>
              <a:t>moguće</a:t>
            </a:r>
            <a:r>
              <a:rPr lang="en-US" sz="3600" b="1" dirty="0" smtClean="0">
                <a:latin typeface="Book Antiqua" pitchFamily="18" charset="0"/>
              </a:rPr>
              <a:t> </a:t>
            </a:r>
            <a:r>
              <a:rPr lang="en-US" sz="3600" b="1" dirty="0" err="1" smtClean="0">
                <a:latin typeface="Book Antiqua" pitchFamily="18" charset="0"/>
              </a:rPr>
              <a:t>ostvariti</a:t>
            </a:r>
            <a:r>
              <a:rPr lang="en-US" sz="3600" b="1" dirty="0" smtClean="0">
                <a:latin typeface="Book Antiqua" pitchFamily="18" charset="0"/>
              </a:rPr>
              <a:t> </a:t>
            </a:r>
            <a:r>
              <a:rPr lang="en-US" sz="3600" b="1" dirty="0" err="1" smtClean="0">
                <a:latin typeface="Book Antiqua" pitchFamily="18" charset="0"/>
              </a:rPr>
              <a:t>putem</a:t>
            </a:r>
            <a:r>
              <a:rPr lang="en-US" sz="3600" b="1" dirty="0" smtClean="0">
                <a:latin typeface="Book Antiqua" pitchFamily="18" charset="0"/>
              </a:rPr>
              <a:t>:</a:t>
            </a:r>
          </a:p>
          <a:p>
            <a:pPr>
              <a:buFontTx/>
              <a:buNone/>
            </a:pPr>
            <a:endParaRPr lang="en-US" sz="3600" b="1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Book Antiqua" pitchFamily="18" charset="0"/>
                <a:ea typeface="Cambria Math"/>
                <a:cs typeface="Times New Roman" pitchFamily="-106" charset="0"/>
              </a:rPr>
              <a:t>⇨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Jednakih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uslova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za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obrazovanje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svih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kulturnih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grupa</a:t>
            </a:r>
            <a:endParaRPr lang="en-US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Book Antiqua" pitchFamily="18" charset="0"/>
                <a:ea typeface="Cambria Math"/>
                <a:cs typeface="Times New Roman" pitchFamily="-106" charset="0"/>
              </a:rPr>
              <a:t>⇨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Kurikuluma</a:t>
            </a:r>
            <a:endParaRPr lang="en-US" i="1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Book Antiqua" pitchFamily="18" charset="0"/>
                <a:ea typeface="Cambria Math"/>
                <a:cs typeface="Times New Roman" pitchFamily="-106" charset="0"/>
              </a:rPr>
              <a:t>⇨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Nastavnih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materijala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i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materijala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za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učenje</a:t>
            </a:r>
            <a:endParaRPr lang="en-US" i="1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Book Antiqua" pitchFamily="18" charset="0"/>
                <a:ea typeface="Cambria Math"/>
                <a:cs typeface="Times New Roman" pitchFamily="-106" charset="0"/>
              </a:rPr>
              <a:t>⇨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Metoda</a:t>
            </a:r>
            <a:endParaRPr lang="en-US" i="1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Book Antiqua" pitchFamily="18" charset="0"/>
                <a:ea typeface="Cambria Math"/>
                <a:cs typeface="Times New Roman" pitchFamily="-106" charset="0"/>
              </a:rPr>
              <a:t>⇨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Izbora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jezika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nastave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i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učenja</a:t>
            </a:r>
            <a:endParaRPr lang="en-US" i="1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Book Antiqua" pitchFamily="18" charset="0"/>
                <a:ea typeface="Cambria Math"/>
                <a:cs typeface="Times New Roman" pitchFamily="-106" charset="0"/>
              </a:rPr>
              <a:t>⇨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Obrazovanja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i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osposobljavanja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nastavnika</a:t>
            </a:r>
            <a:endParaRPr lang="en-US" i="1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Book Antiqua" pitchFamily="18" charset="0"/>
                <a:ea typeface="Cambria Math"/>
                <a:cs typeface="Times New Roman" pitchFamily="-106" charset="0"/>
              </a:rPr>
              <a:t>⇨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Sredine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za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učenje</a:t>
            </a:r>
            <a:endParaRPr lang="en-US" i="1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Book Antiqua" pitchFamily="18" charset="0"/>
                <a:ea typeface="Cambria Math"/>
                <a:cs typeface="Times New Roman" pitchFamily="-106" charset="0"/>
              </a:rPr>
              <a:t>⇨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Ostvarivanja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interakcije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škole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i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društvene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zajednice</a:t>
            </a:r>
            <a:endParaRPr lang="en-US" i="1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Book Antiqua" pitchFamily="18" charset="0"/>
                <a:ea typeface="Cambria Math"/>
                <a:cs typeface="Times New Roman" pitchFamily="-106" charset="0"/>
              </a:rPr>
              <a:t>⇨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Učenja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stranih</a:t>
            </a:r>
            <a:r>
              <a:rPr lang="en-US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en-US" dirty="0" err="1" smtClean="0">
                <a:latin typeface="Book Antiqua" pitchFamily="18" charset="0"/>
                <a:cs typeface="Times New Roman" pitchFamily="-106" charset="0"/>
              </a:rPr>
              <a:t>jezika</a:t>
            </a: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14290"/>
            <a:ext cx="13573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INTERKULTURALNO OBRAZOVANJE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OSLONCI ZA RAZVOJ IKO</a:t>
            </a:r>
          </a:p>
          <a:p>
            <a:pPr>
              <a:buNone/>
            </a:pPr>
            <a:endParaRPr lang="en-US" sz="2800" b="1" dirty="0">
              <a:solidFill>
                <a:srgbClr val="C00000"/>
              </a:solidFill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sz="2800" dirty="0" err="1" smtClean="0">
                <a:latin typeface="Book Antiqua" pitchFamily="18" charset="0"/>
              </a:rPr>
              <a:t>Međunarodna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dokumenta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preporuke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000" i="1" dirty="0" smtClean="0">
                <a:latin typeface="Book Antiqua" pitchFamily="18" charset="0"/>
              </a:rPr>
              <a:t>(</a:t>
            </a:r>
            <a:r>
              <a:rPr lang="en-US" sz="2000" dirty="0" err="1" smtClean="0">
                <a:latin typeface="Book Antiqua" pitchFamily="18" charset="0"/>
              </a:rPr>
              <a:t>Univerzalna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deklaracija</a:t>
            </a:r>
            <a:r>
              <a:rPr lang="en-US" sz="2000" dirty="0" smtClean="0">
                <a:latin typeface="Book Antiqua" pitchFamily="18" charset="0"/>
              </a:rPr>
              <a:t>, </a:t>
            </a:r>
            <a:r>
              <a:rPr lang="en-US" sz="2000" dirty="0" err="1" smtClean="0">
                <a:latin typeface="Book Antiqua" pitchFamily="18" charset="0"/>
              </a:rPr>
              <a:t>Konvencija</a:t>
            </a:r>
            <a:r>
              <a:rPr lang="en-US" sz="2000" dirty="0" smtClean="0">
                <a:latin typeface="Book Antiqua" pitchFamily="18" charset="0"/>
              </a:rPr>
              <a:t> o </a:t>
            </a:r>
            <a:r>
              <a:rPr lang="en-US" sz="2000" dirty="0" err="1" smtClean="0">
                <a:latin typeface="Book Antiqua" pitchFamily="18" charset="0"/>
              </a:rPr>
              <a:t>pravima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deteta</a:t>
            </a:r>
            <a:r>
              <a:rPr lang="en-US" sz="2000" dirty="0" smtClean="0">
                <a:latin typeface="Book Antiqua" pitchFamily="18" charset="0"/>
              </a:rPr>
              <a:t>…)</a:t>
            </a:r>
          </a:p>
          <a:p>
            <a:pPr>
              <a:buFontTx/>
              <a:buNone/>
            </a:pPr>
            <a:r>
              <a:rPr lang="en-US" sz="2800" dirty="0" err="1" smtClean="0">
                <a:latin typeface="Book Antiqua" pitchFamily="18" charset="0"/>
              </a:rPr>
              <a:t>Domaća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dokumenta</a:t>
            </a:r>
            <a:r>
              <a:rPr lang="en-US" sz="2800" dirty="0" smtClean="0">
                <a:latin typeface="Book Antiqua" pitchFamily="18" charset="0"/>
              </a:rPr>
              <a:t> – </a:t>
            </a:r>
            <a:r>
              <a:rPr lang="en-US" sz="2800" dirty="0" err="1" smtClean="0">
                <a:latin typeface="Book Antiqua" pitchFamily="18" charset="0"/>
              </a:rPr>
              <a:t>zakoni</a:t>
            </a:r>
            <a:r>
              <a:rPr lang="en-US" sz="2800" dirty="0" smtClean="0">
                <a:latin typeface="Book Antiqua" pitchFamily="18" charset="0"/>
              </a:rPr>
              <a:t> (</a:t>
            </a:r>
            <a:r>
              <a:rPr lang="en-US" sz="2000" dirty="0" err="1" smtClean="0">
                <a:latin typeface="Book Antiqua" pitchFamily="18" charset="0"/>
              </a:rPr>
              <a:t>ciljevi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obrazovanja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i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vaspitanja</a:t>
            </a:r>
            <a:r>
              <a:rPr lang="en-US" sz="2000" dirty="0" smtClean="0">
                <a:latin typeface="Book Antiqua" pitchFamily="18" charset="0"/>
              </a:rPr>
              <a:t> u RS) </a:t>
            </a:r>
            <a:r>
              <a:rPr lang="en-US" sz="2800" dirty="0" err="1" smtClean="0">
                <a:latin typeface="Book Antiqua" pitchFamily="18" charset="0"/>
              </a:rPr>
              <a:t>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podzakonska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akta</a:t>
            </a:r>
            <a:r>
              <a:rPr lang="en-US" sz="2800" dirty="0" smtClean="0">
                <a:latin typeface="Book Antiqua" pitchFamily="18" charset="0"/>
              </a:rPr>
              <a:t> – </a:t>
            </a:r>
            <a:r>
              <a:rPr lang="en-US" sz="2800" dirty="0" err="1" smtClean="0">
                <a:solidFill>
                  <a:srgbClr val="C00000"/>
                </a:solidFill>
                <a:latin typeface="Book Antiqua" pitchFamily="18" charset="0"/>
              </a:rPr>
              <a:t>međupredmetne</a:t>
            </a:r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ok Antiqua" pitchFamily="18" charset="0"/>
              </a:rPr>
              <a:t>kompetencije</a:t>
            </a:r>
            <a:endParaRPr lang="en-US" sz="2800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>
              <a:buNone/>
            </a:pPr>
            <a:endParaRPr lang="en-US" sz="2800" dirty="0"/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14290"/>
            <a:ext cx="13573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 smtClean="0">
                <a:solidFill>
                  <a:srgbClr val="C00000"/>
                </a:solidFill>
                <a:latin typeface="Book Antiqua" pitchFamily="18" charset="0"/>
              </a:rPr>
              <a:t>KOMPETENCIJA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sr-Cyrl-RS" dirty="0" smtClean="0">
                <a:latin typeface="Book Antiqua" pitchFamily="18" charset="0"/>
                <a:ea typeface="Cambria Math"/>
              </a:rPr>
              <a:t>⇾</a:t>
            </a:r>
            <a:r>
              <a:rPr lang="en-US" dirty="0" err="1" smtClean="0">
                <a:latin typeface="Book Antiqua" pitchFamily="18" charset="0"/>
                <a:ea typeface="Cambria Math"/>
              </a:rPr>
              <a:t>Šta</a:t>
            </a:r>
            <a:r>
              <a:rPr lang="en-US" dirty="0" smtClean="0">
                <a:latin typeface="Book Antiqua" pitchFamily="18" charset="0"/>
                <a:ea typeface="Cambria Math"/>
              </a:rPr>
              <a:t> </a:t>
            </a:r>
            <a:r>
              <a:rPr lang="en-US" dirty="0" err="1" smtClean="0">
                <a:latin typeface="Book Antiqua" pitchFamily="18" charset="0"/>
                <a:ea typeface="Cambria Math"/>
              </a:rPr>
              <a:t>podrazumevamo</a:t>
            </a:r>
            <a:r>
              <a:rPr lang="en-US" dirty="0" smtClean="0">
                <a:latin typeface="Book Antiqua" pitchFamily="18" charset="0"/>
                <a:ea typeface="Cambria Math"/>
              </a:rPr>
              <a:t> pod </a:t>
            </a:r>
            <a:r>
              <a:rPr lang="en-US" dirty="0" err="1" smtClean="0">
                <a:latin typeface="Book Antiqua" pitchFamily="18" charset="0"/>
                <a:ea typeface="Cambria Math"/>
              </a:rPr>
              <a:t>pojmom</a:t>
            </a:r>
            <a:r>
              <a:rPr lang="en-US" dirty="0" smtClean="0">
                <a:latin typeface="Book Antiqua" pitchFamily="18" charset="0"/>
                <a:ea typeface="Cambria Math"/>
              </a:rPr>
              <a:t> </a:t>
            </a:r>
            <a:r>
              <a:rPr lang="en-US" dirty="0" err="1" smtClean="0">
                <a:latin typeface="Book Antiqua" pitchFamily="18" charset="0"/>
                <a:ea typeface="Cambria Math"/>
              </a:rPr>
              <a:t>kompetencija</a:t>
            </a:r>
            <a:r>
              <a:rPr lang="en-US" dirty="0" smtClean="0">
                <a:latin typeface="Book Antiqua" pitchFamily="18" charset="0"/>
                <a:ea typeface="Cambria Math"/>
              </a:rPr>
              <a:t>/ </a:t>
            </a:r>
            <a:r>
              <a:rPr lang="en-US" dirty="0" err="1" smtClean="0">
                <a:latin typeface="Book Antiqua" pitchFamily="18" charset="0"/>
                <a:ea typeface="Cambria Math"/>
              </a:rPr>
              <a:t>šta</a:t>
            </a:r>
            <a:r>
              <a:rPr lang="en-US" dirty="0" smtClean="0">
                <a:latin typeface="Book Antiqua" pitchFamily="18" charset="0"/>
                <a:ea typeface="Cambria Math"/>
              </a:rPr>
              <a:t> </a:t>
            </a:r>
            <a:r>
              <a:rPr lang="en-US" dirty="0" err="1" smtClean="0">
                <a:latin typeface="Book Antiqua" pitchFamily="18" charset="0"/>
                <a:ea typeface="Cambria Math"/>
              </a:rPr>
              <a:t>čini</a:t>
            </a:r>
            <a:r>
              <a:rPr lang="en-US" dirty="0" smtClean="0">
                <a:latin typeface="Book Antiqua" pitchFamily="18" charset="0"/>
                <a:ea typeface="Cambria Math"/>
              </a:rPr>
              <a:t> </a:t>
            </a:r>
            <a:r>
              <a:rPr lang="en-US" dirty="0" err="1" smtClean="0">
                <a:latin typeface="Book Antiqua" pitchFamily="18" charset="0"/>
                <a:ea typeface="Cambria Math"/>
              </a:rPr>
              <a:t>kompetenciju</a:t>
            </a:r>
            <a:r>
              <a:rPr lang="sr-Cyrl-RS" dirty="0" smtClean="0">
                <a:latin typeface="Book Antiqua" pitchFamily="18" charset="0"/>
              </a:rPr>
              <a:t>?</a:t>
            </a:r>
            <a:endParaRPr lang="en-US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en-US" b="1" i="1" dirty="0" err="1" smtClean="0">
                <a:solidFill>
                  <a:srgbClr val="C00000"/>
                </a:solidFill>
                <a:latin typeface="Book Antiqua" pitchFamily="18" charset="0"/>
              </a:rPr>
              <a:t>Znanja</a:t>
            </a:r>
            <a:r>
              <a:rPr lang="en-US" b="1" i="1" dirty="0" smtClean="0">
                <a:solidFill>
                  <a:srgbClr val="C00000"/>
                </a:solidFill>
                <a:latin typeface="Book Antiqua" pitchFamily="18" charset="0"/>
              </a:rPr>
              <a:t>, </a:t>
            </a:r>
            <a:r>
              <a:rPr lang="en-US" b="1" i="1" dirty="0" err="1" smtClean="0">
                <a:solidFill>
                  <a:srgbClr val="C00000"/>
                </a:solidFill>
                <a:latin typeface="Book Antiqua" pitchFamily="18" charset="0"/>
              </a:rPr>
              <a:t>veštine</a:t>
            </a:r>
            <a:r>
              <a:rPr lang="en-US" b="1" i="1" dirty="0" smtClean="0">
                <a:solidFill>
                  <a:srgbClr val="C00000"/>
                </a:solidFill>
                <a:latin typeface="Book Antiqua" pitchFamily="18" charset="0"/>
              </a:rPr>
              <a:t>, </a:t>
            </a:r>
            <a:r>
              <a:rPr lang="en-US" b="1" i="1" dirty="0" err="1" smtClean="0">
                <a:solidFill>
                  <a:srgbClr val="C00000"/>
                </a:solidFill>
                <a:latin typeface="Book Antiqua" pitchFamily="18" charset="0"/>
              </a:rPr>
              <a:t>stavovi</a:t>
            </a:r>
            <a:r>
              <a:rPr lang="en-US" b="1" i="1" dirty="0" smtClean="0">
                <a:solidFill>
                  <a:srgbClr val="C00000"/>
                </a:solidFill>
                <a:latin typeface="Book Antiqua" pitchFamily="18" charset="0"/>
              </a:rPr>
              <a:t>, </a:t>
            </a:r>
            <a:r>
              <a:rPr lang="en-US" b="1" i="1" dirty="0" err="1" smtClean="0">
                <a:solidFill>
                  <a:srgbClr val="C00000"/>
                </a:solidFill>
                <a:latin typeface="Book Antiqua" pitchFamily="18" charset="0"/>
              </a:rPr>
              <a:t>lična</a:t>
            </a:r>
            <a:r>
              <a:rPr lang="en-US" b="1" i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  <a:latin typeface="Book Antiqua" pitchFamily="18" charset="0"/>
              </a:rPr>
              <a:t>svojstva</a:t>
            </a:r>
            <a:endParaRPr lang="en-US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14290"/>
            <a:ext cx="13573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 4"/>
          <p:cNvGraphicFramePr/>
          <p:nvPr/>
        </p:nvGraphicFramePr>
        <p:xfrm>
          <a:off x="3714744" y="3286124"/>
          <a:ext cx="3143272" cy="3238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C00000"/>
                </a:solidFill>
                <a:latin typeface="Book Antiqua" pitchFamily="18" charset="0"/>
              </a:rPr>
              <a:t>KOMPETENCIJE</a:t>
            </a:r>
            <a:endParaRPr lang="en-US" sz="32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b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b="1" dirty="0" smtClean="0">
                <a:latin typeface="Book Antiqua" pitchFamily="18" charset="0"/>
              </a:rPr>
              <a:t>KOMPETENCIJA</a:t>
            </a:r>
          </a:p>
          <a:p>
            <a:pPr>
              <a:buNone/>
            </a:pP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Book Antiqua" pitchFamily="18" charset="0"/>
              </a:rPr>
              <a:t>Skup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povezanih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znanja</a:t>
            </a:r>
            <a:r>
              <a:rPr lang="uz-Cyrl-UZ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veština</a:t>
            </a:r>
            <a:r>
              <a:rPr lang="uz-Cyrl-UZ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stavova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ličnih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svojstava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koje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jednoj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osobi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omogućavaju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datom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kontekstu</a:t>
            </a:r>
            <a:r>
              <a:rPr lang="uz-Cyrl-UZ" dirty="0" smtClean="0">
                <a:latin typeface="Book Antiqua" pitchFamily="18" charset="0"/>
              </a:rPr>
              <a:t>, </a:t>
            </a:r>
            <a:r>
              <a:rPr lang="en-US" dirty="0" smtClean="0">
                <a:latin typeface="Book Antiqua" pitchFamily="18" charset="0"/>
              </a:rPr>
              <a:t>u </a:t>
            </a:r>
            <a:r>
              <a:rPr lang="en-US" dirty="0" err="1" smtClean="0">
                <a:latin typeface="Book Antiqua" pitchFamily="18" charset="0"/>
              </a:rPr>
              <a:t>određenoj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situaciji</a:t>
            </a:r>
            <a:r>
              <a:rPr lang="uz-Cyrl-UZ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preduzme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odgovarajuću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aktivnost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aktivnost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obavi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valajno</a:t>
            </a:r>
            <a:r>
              <a:rPr lang="uz-Cyrl-UZ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uspešno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efikasno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endParaRPr lang="en-US" altLang="en-US" b="1" dirty="0" smtClean="0">
              <a:latin typeface="Book Antiqua" pitchFamily="18" charset="0"/>
            </a:endParaRPr>
          </a:p>
          <a:p>
            <a:pPr>
              <a:buFontTx/>
              <a:buNone/>
            </a:pPr>
            <a:endParaRPr lang="en-US" altLang="en-US" b="1" dirty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altLang="en-US" b="1" dirty="0" smtClean="0">
                <a:latin typeface="Book Antiqua" pitchFamily="18" charset="0"/>
              </a:rPr>
              <a:t>OSPOSOBLJENOST </a:t>
            </a:r>
            <a:r>
              <a:rPr lang="en-US" altLang="en-US" dirty="0" smtClean="0">
                <a:latin typeface="Book Antiqua" pitchFamily="18" charset="0"/>
              </a:rPr>
              <a:t>DA SE</a:t>
            </a:r>
            <a:r>
              <a:rPr lang="sr-Cyrl-CS" altLang="en-US" dirty="0" smtClean="0">
                <a:latin typeface="Book Antiqua" pitchFamily="18" charset="0"/>
              </a:rPr>
              <a:t>...</a:t>
            </a:r>
            <a:r>
              <a:rPr lang="en-US" altLang="en-US" dirty="0" smtClean="0">
                <a:latin typeface="Book Antiqua" pitchFamily="18" charset="0"/>
              </a:rPr>
              <a:t> </a:t>
            </a:r>
          </a:p>
          <a:p>
            <a:pPr>
              <a:buFontTx/>
              <a:buNone/>
            </a:pPr>
            <a:endParaRPr lang="en-US" altLang="en-US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Book Antiqua" pitchFamily="18" charset="0"/>
              </a:rPr>
              <a:t>U REALNOJ SITUACIJI</a:t>
            </a:r>
            <a:r>
              <a:rPr lang="sr-Cyrl-CS" altLang="en-US" dirty="0" smtClean="0">
                <a:latin typeface="Book Antiqua" pitchFamily="18" charset="0"/>
              </a:rPr>
              <a:t>, </a:t>
            </a:r>
            <a:r>
              <a:rPr lang="en-US" altLang="en-US" dirty="0" smtClean="0">
                <a:latin typeface="Book Antiqua" pitchFamily="18" charset="0"/>
              </a:rPr>
              <a:t>U ODREĐENOM KONTEKSTU  ONO ŠTO JE UČENJEM RAZVIJENO</a:t>
            </a:r>
            <a:endParaRPr lang="en-US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altLang="en-US" b="1" u="sng" dirty="0" smtClean="0">
                <a:latin typeface="Book Antiqua" pitchFamily="18" charset="0"/>
              </a:rPr>
              <a:t>UPOTREBI</a:t>
            </a:r>
            <a:endParaRPr lang="en-US" altLang="en-US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Book Antiqua" pitchFamily="18" charset="0"/>
              </a:rPr>
              <a:t>POTPUNO I ODGOVORNO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Book Antiqua" pitchFamily="18" charset="0"/>
              </a:rPr>
              <a:t>                                       ZA </a:t>
            </a:r>
            <a:r>
              <a:rPr lang="en-US" altLang="en-US" b="1" dirty="0" smtClean="0">
                <a:latin typeface="Book Antiqua" pitchFamily="18" charset="0"/>
              </a:rPr>
              <a:t>REŠAVANJE </a:t>
            </a:r>
            <a:r>
              <a:rPr lang="en-US" altLang="en-US" dirty="0" smtClean="0">
                <a:latin typeface="Book Antiqua" pitchFamily="18" charset="0"/>
              </a:rPr>
              <a:t>NEČEG VAŽNOG</a:t>
            </a:r>
            <a:endParaRPr lang="en-US" altLang="en-US" i="1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altLang="en-US" dirty="0" smtClean="0">
                <a:latin typeface="Book Antiqua" pitchFamily="18" charset="0"/>
              </a:rPr>
              <a:t>                                             </a:t>
            </a:r>
            <a:endParaRPr lang="en-US" dirty="0"/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14290"/>
            <a:ext cx="13573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C00000"/>
                </a:solidFill>
                <a:latin typeface="Book Antiqua" pitchFamily="18" charset="0"/>
              </a:rPr>
              <a:t>KOMPETENCIJE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4200" b="1" dirty="0" smtClean="0">
                <a:latin typeface="Book Antiqua" pitchFamily="18" charset="0"/>
              </a:rPr>
              <a:t>KOMPETENCIJE EU 2018.</a:t>
            </a:r>
          </a:p>
          <a:p>
            <a:pPr>
              <a:buFontTx/>
              <a:buNone/>
            </a:pPr>
            <a:endParaRPr lang="en-US" sz="4200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sz="4200" dirty="0" smtClean="0">
                <a:latin typeface="Book Antiqua" pitchFamily="18" charset="0"/>
              </a:rPr>
              <a:t>1. </a:t>
            </a:r>
            <a:r>
              <a:rPr lang="en-US" sz="4200" dirty="0" err="1" smtClean="0">
                <a:latin typeface="Book Antiqua" pitchFamily="18" charset="0"/>
              </a:rPr>
              <a:t>Kpmpetencija</a:t>
            </a:r>
            <a:r>
              <a:rPr lang="en-US" sz="4200" dirty="0" smtClean="0">
                <a:latin typeface="Book Antiqua" pitchFamily="18" charset="0"/>
              </a:rPr>
              <a:t> </a:t>
            </a:r>
            <a:r>
              <a:rPr lang="en-US" sz="4200" dirty="0" err="1" smtClean="0">
                <a:latin typeface="Book Antiqua" pitchFamily="18" charset="0"/>
              </a:rPr>
              <a:t>pismenost</a:t>
            </a:r>
            <a:endParaRPr lang="en-US" sz="4200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sz="4200" dirty="0" smtClean="0">
                <a:latin typeface="Book Antiqua" pitchFamily="18" charset="0"/>
              </a:rPr>
              <a:t>2. </a:t>
            </a:r>
            <a:r>
              <a:rPr lang="en-US" sz="4200" dirty="0" err="1" smtClean="0">
                <a:latin typeface="Book Antiqua" pitchFamily="18" charset="0"/>
              </a:rPr>
              <a:t>Kompetencija</a:t>
            </a:r>
            <a:r>
              <a:rPr lang="en-US" sz="4200" dirty="0" smtClean="0">
                <a:latin typeface="Book Antiqua" pitchFamily="18" charset="0"/>
              </a:rPr>
              <a:t> </a:t>
            </a:r>
            <a:r>
              <a:rPr lang="en-US" sz="4200" dirty="0" err="1" smtClean="0">
                <a:latin typeface="Book Antiqua" pitchFamily="18" charset="0"/>
              </a:rPr>
              <a:t>višejezičnosti</a:t>
            </a:r>
            <a:endParaRPr lang="en-US" sz="4200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sz="4200" dirty="0" smtClean="0">
                <a:latin typeface="Book Antiqua" pitchFamily="18" charset="0"/>
              </a:rPr>
              <a:t>3. </a:t>
            </a:r>
            <a:r>
              <a:rPr lang="en-US" sz="4200" dirty="0" err="1" smtClean="0">
                <a:latin typeface="Book Antiqua" pitchFamily="18" charset="0"/>
              </a:rPr>
              <a:t>Matematička</a:t>
            </a:r>
            <a:r>
              <a:rPr lang="en-US" sz="4200" dirty="0" smtClean="0">
                <a:latin typeface="Book Antiqua" pitchFamily="18" charset="0"/>
              </a:rPr>
              <a:t> </a:t>
            </a:r>
            <a:r>
              <a:rPr lang="en-US" sz="4200" dirty="0" err="1" smtClean="0">
                <a:latin typeface="Book Antiqua" pitchFamily="18" charset="0"/>
              </a:rPr>
              <a:t>kompetencija</a:t>
            </a:r>
            <a:r>
              <a:rPr lang="en-US" sz="4200" dirty="0" smtClean="0">
                <a:latin typeface="Book Antiqua" pitchFamily="18" charset="0"/>
              </a:rPr>
              <a:t> </a:t>
            </a:r>
            <a:r>
              <a:rPr lang="en-US" sz="4200" dirty="0" err="1" smtClean="0">
                <a:latin typeface="Book Antiqua" pitchFamily="18" charset="0"/>
              </a:rPr>
              <a:t>i</a:t>
            </a:r>
            <a:r>
              <a:rPr lang="en-US" sz="4200" dirty="0" smtClean="0">
                <a:latin typeface="Book Antiqua" pitchFamily="18" charset="0"/>
              </a:rPr>
              <a:t> </a:t>
            </a:r>
            <a:r>
              <a:rPr lang="en-US" sz="4200" dirty="0" err="1" smtClean="0">
                <a:latin typeface="Book Antiqua" pitchFamily="18" charset="0"/>
              </a:rPr>
              <a:t>kompetencija</a:t>
            </a:r>
            <a:r>
              <a:rPr lang="en-US" sz="4200" dirty="0" smtClean="0">
                <a:latin typeface="Book Antiqua" pitchFamily="18" charset="0"/>
              </a:rPr>
              <a:t> u </a:t>
            </a:r>
            <a:r>
              <a:rPr lang="en-US" sz="4200" dirty="0" err="1" smtClean="0">
                <a:latin typeface="Book Antiqua" pitchFamily="18" charset="0"/>
              </a:rPr>
              <a:t>prirodnim</a:t>
            </a:r>
            <a:r>
              <a:rPr lang="en-US" sz="4200" dirty="0" smtClean="0">
                <a:latin typeface="Book Antiqua" pitchFamily="18" charset="0"/>
              </a:rPr>
              <a:t> </a:t>
            </a:r>
            <a:r>
              <a:rPr lang="en-US" sz="4200" dirty="0" err="1" smtClean="0">
                <a:latin typeface="Book Antiqua" pitchFamily="18" charset="0"/>
              </a:rPr>
              <a:t>naukama</a:t>
            </a:r>
            <a:r>
              <a:rPr lang="en-US" sz="4200" dirty="0" smtClean="0">
                <a:latin typeface="Book Antiqua" pitchFamily="18" charset="0"/>
              </a:rPr>
              <a:t>, </a:t>
            </a:r>
            <a:r>
              <a:rPr lang="en-US" sz="4200" dirty="0" err="1" smtClean="0">
                <a:latin typeface="Book Antiqua" pitchFamily="18" charset="0"/>
              </a:rPr>
              <a:t>tehnologiji</a:t>
            </a:r>
            <a:r>
              <a:rPr lang="en-US" sz="4200" dirty="0" smtClean="0">
                <a:latin typeface="Book Antiqua" pitchFamily="18" charset="0"/>
              </a:rPr>
              <a:t> </a:t>
            </a:r>
            <a:r>
              <a:rPr lang="en-US" sz="4200" dirty="0" err="1" smtClean="0">
                <a:latin typeface="Book Antiqua" pitchFamily="18" charset="0"/>
              </a:rPr>
              <a:t>i</a:t>
            </a:r>
            <a:r>
              <a:rPr lang="en-US" sz="4200" dirty="0" smtClean="0">
                <a:latin typeface="Book Antiqua" pitchFamily="18" charset="0"/>
              </a:rPr>
              <a:t> </a:t>
            </a:r>
            <a:r>
              <a:rPr lang="en-US" sz="4200" dirty="0" err="1" smtClean="0">
                <a:latin typeface="Book Antiqua" pitchFamily="18" charset="0"/>
              </a:rPr>
              <a:t>inženjerstvu</a:t>
            </a:r>
            <a:endParaRPr lang="en-US" sz="4200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sz="4200" dirty="0" smtClean="0">
                <a:latin typeface="Book Antiqua" pitchFamily="18" charset="0"/>
              </a:rPr>
              <a:t>4. </a:t>
            </a:r>
            <a:r>
              <a:rPr lang="en-US" sz="4200" dirty="0" err="1" smtClean="0">
                <a:latin typeface="Book Antiqua" pitchFamily="18" charset="0"/>
              </a:rPr>
              <a:t>Digitalna</a:t>
            </a:r>
            <a:r>
              <a:rPr lang="en-US" sz="4200" dirty="0" smtClean="0">
                <a:latin typeface="Book Antiqua" pitchFamily="18" charset="0"/>
              </a:rPr>
              <a:t> </a:t>
            </a:r>
            <a:r>
              <a:rPr lang="en-US" sz="4200" dirty="0" err="1" smtClean="0">
                <a:latin typeface="Book Antiqua" pitchFamily="18" charset="0"/>
              </a:rPr>
              <a:t>kompetencija</a:t>
            </a:r>
            <a:endParaRPr lang="en-US" sz="4200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sz="4200" dirty="0" smtClean="0">
                <a:latin typeface="Book Antiqua" pitchFamily="18" charset="0"/>
              </a:rPr>
              <a:t>5. </a:t>
            </a:r>
            <a:r>
              <a:rPr lang="en-US" sz="4200" dirty="0" err="1" smtClean="0">
                <a:latin typeface="Book Antiqua" pitchFamily="18" charset="0"/>
              </a:rPr>
              <a:t>Lična</a:t>
            </a:r>
            <a:r>
              <a:rPr lang="en-US" sz="4200" dirty="0" smtClean="0">
                <a:latin typeface="Book Antiqua" pitchFamily="18" charset="0"/>
              </a:rPr>
              <a:t> </a:t>
            </a:r>
            <a:r>
              <a:rPr lang="en-US" sz="4200" dirty="0" err="1" smtClean="0">
                <a:latin typeface="Book Antiqua" pitchFamily="18" charset="0"/>
              </a:rPr>
              <a:t>i</a:t>
            </a:r>
            <a:r>
              <a:rPr lang="en-US" sz="4200" dirty="0" smtClean="0">
                <a:latin typeface="Book Antiqua" pitchFamily="18" charset="0"/>
              </a:rPr>
              <a:t> </a:t>
            </a:r>
            <a:r>
              <a:rPr lang="en-US" sz="4200" dirty="0" err="1" smtClean="0">
                <a:latin typeface="Book Antiqua" pitchFamily="18" charset="0"/>
              </a:rPr>
              <a:t>društvena</a:t>
            </a:r>
            <a:r>
              <a:rPr lang="en-US" sz="4200" dirty="0" smtClean="0">
                <a:latin typeface="Book Antiqua" pitchFamily="18" charset="0"/>
              </a:rPr>
              <a:t> </a:t>
            </a:r>
            <a:r>
              <a:rPr lang="en-US" sz="4200" dirty="0" err="1" smtClean="0">
                <a:latin typeface="Book Antiqua" pitchFamily="18" charset="0"/>
              </a:rPr>
              <a:t>kompetencija</a:t>
            </a:r>
            <a:r>
              <a:rPr lang="en-US" sz="4200" dirty="0" smtClean="0">
                <a:latin typeface="Book Antiqua" pitchFamily="18" charset="0"/>
              </a:rPr>
              <a:t> </a:t>
            </a:r>
            <a:r>
              <a:rPr lang="en-US" sz="4200" dirty="0" err="1" smtClean="0">
                <a:latin typeface="Book Antiqua" pitchFamily="18" charset="0"/>
              </a:rPr>
              <a:t>i</a:t>
            </a:r>
            <a:r>
              <a:rPr lang="en-US" sz="4200" dirty="0" smtClean="0">
                <a:latin typeface="Book Antiqua" pitchFamily="18" charset="0"/>
              </a:rPr>
              <a:t> </a:t>
            </a:r>
            <a:r>
              <a:rPr lang="en-US" sz="4200" dirty="0" err="1" smtClean="0">
                <a:latin typeface="Book Antiqua" pitchFamily="18" charset="0"/>
              </a:rPr>
              <a:t>kompetencija</a:t>
            </a:r>
            <a:r>
              <a:rPr lang="en-US" sz="4200" dirty="0" smtClean="0">
                <a:latin typeface="Book Antiqua" pitchFamily="18" charset="0"/>
              </a:rPr>
              <a:t> </a:t>
            </a:r>
            <a:r>
              <a:rPr lang="en-US" sz="4200" dirty="0" err="1" smtClean="0">
                <a:latin typeface="Book Antiqua" pitchFamily="18" charset="0"/>
              </a:rPr>
              <a:t>u</a:t>
            </a:r>
            <a:r>
              <a:rPr lang="en-US" sz="4200" dirty="0" err="1" smtClean="0">
                <a:latin typeface="Book Antiqua" pitchFamily="18" charset="0"/>
              </a:rPr>
              <a:t>čenja</a:t>
            </a:r>
            <a:endParaRPr lang="en-US" sz="4200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sz="4200" dirty="0" smtClean="0">
                <a:latin typeface="Book Antiqua" pitchFamily="18" charset="0"/>
              </a:rPr>
              <a:t>6. </a:t>
            </a:r>
            <a:r>
              <a:rPr lang="en-US" sz="4200" dirty="0" err="1" smtClean="0">
                <a:latin typeface="Book Antiqua" pitchFamily="18" charset="0"/>
              </a:rPr>
              <a:t>Građanska</a:t>
            </a:r>
            <a:r>
              <a:rPr lang="en-US" sz="4200" dirty="0" smtClean="0">
                <a:latin typeface="Book Antiqua" pitchFamily="18" charset="0"/>
              </a:rPr>
              <a:t> </a:t>
            </a:r>
            <a:r>
              <a:rPr lang="en-US" sz="4200" dirty="0" err="1" smtClean="0">
                <a:latin typeface="Book Antiqua" pitchFamily="18" charset="0"/>
              </a:rPr>
              <a:t>kompetencija</a:t>
            </a:r>
            <a:r>
              <a:rPr lang="en-US" sz="4200" dirty="0" smtClean="0">
                <a:latin typeface="Book Antiqua" pitchFamily="18" charset="0"/>
              </a:rPr>
              <a:t> </a:t>
            </a:r>
          </a:p>
          <a:p>
            <a:pPr>
              <a:buFontTx/>
              <a:buNone/>
            </a:pPr>
            <a:r>
              <a:rPr lang="en-US" sz="4200" dirty="0" smtClean="0">
                <a:latin typeface="Book Antiqua" pitchFamily="18" charset="0"/>
              </a:rPr>
              <a:t>7. </a:t>
            </a:r>
            <a:r>
              <a:rPr lang="en-US" sz="4200" dirty="0" err="1" smtClean="0">
                <a:latin typeface="Book Antiqua" pitchFamily="18" charset="0"/>
              </a:rPr>
              <a:t>Preduzetnička</a:t>
            </a:r>
            <a:r>
              <a:rPr lang="en-US" sz="4200" dirty="0" smtClean="0">
                <a:latin typeface="Book Antiqua" pitchFamily="18" charset="0"/>
              </a:rPr>
              <a:t> </a:t>
            </a:r>
            <a:r>
              <a:rPr lang="en-US" sz="4200" dirty="0" err="1" smtClean="0">
                <a:latin typeface="Book Antiqua" pitchFamily="18" charset="0"/>
              </a:rPr>
              <a:t>kompetencija</a:t>
            </a:r>
            <a:endParaRPr lang="en-US" sz="4200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sz="4200" dirty="0" smtClean="0">
                <a:latin typeface="Book Antiqua" pitchFamily="18" charset="0"/>
              </a:rPr>
              <a:t>8. </a:t>
            </a:r>
            <a:r>
              <a:rPr lang="en-US" sz="4200" dirty="0" err="1" smtClean="0">
                <a:latin typeface="Book Antiqua" pitchFamily="18" charset="0"/>
              </a:rPr>
              <a:t>Kulturna</a:t>
            </a:r>
            <a:r>
              <a:rPr lang="en-US" sz="4200" dirty="0" smtClean="0">
                <a:latin typeface="Book Antiqua" pitchFamily="18" charset="0"/>
              </a:rPr>
              <a:t> </a:t>
            </a:r>
            <a:r>
              <a:rPr lang="en-US" sz="4200" dirty="0" err="1" smtClean="0">
                <a:latin typeface="Book Antiqua" pitchFamily="18" charset="0"/>
              </a:rPr>
              <a:t>svest</a:t>
            </a:r>
            <a:r>
              <a:rPr lang="en-US" sz="4200" dirty="0" smtClean="0">
                <a:latin typeface="Book Antiqua" pitchFamily="18" charset="0"/>
              </a:rPr>
              <a:t> </a:t>
            </a:r>
            <a:r>
              <a:rPr lang="en-US" sz="4200" dirty="0" err="1" smtClean="0">
                <a:latin typeface="Book Antiqua" pitchFamily="18" charset="0"/>
              </a:rPr>
              <a:t>i</a:t>
            </a:r>
            <a:r>
              <a:rPr lang="en-US" sz="4200" dirty="0" smtClean="0">
                <a:latin typeface="Book Antiqua" pitchFamily="18" charset="0"/>
              </a:rPr>
              <a:t> </a:t>
            </a:r>
            <a:r>
              <a:rPr lang="en-US" sz="4200" dirty="0" err="1" smtClean="0">
                <a:latin typeface="Book Antiqua" pitchFamily="18" charset="0"/>
              </a:rPr>
              <a:t>izražavanje</a:t>
            </a:r>
            <a:endParaRPr lang="en-US" sz="4200" dirty="0" smtClean="0">
              <a:latin typeface="Book Antiqua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600" b="1" dirty="0" smtClean="0">
                <a:latin typeface="Book Antiqua" pitchFamily="18" charset="0"/>
              </a:rPr>
              <a:t>OPŠTE MEĐUPREDMETNE KOMPETENCIJE  RS</a:t>
            </a:r>
          </a:p>
          <a:p>
            <a:pPr>
              <a:buNone/>
            </a:pPr>
            <a:endParaRPr lang="en-US" sz="3600" b="1" dirty="0" smtClean="0">
              <a:latin typeface="Book Antiqua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3600" dirty="0" err="1" smtClean="0">
                <a:latin typeface="Book Antiqua" pitchFamily="18" charset="0"/>
              </a:rPr>
              <a:t>Kompetencija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za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celoživotno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učenje</a:t>
            </a:r>
            <a:endParaRPr lang="en-US" sz="3600" dirty="0" smtClean="0">
              <a:latin typeface="Book Antiqua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3600" dirty="0" err="1" smtClean="0">
                <a:latin typeface="Book Antiqua" pitchFamily="18" charset="0"/>
              </a:rPr>
              <a:t>Komunikacija</a:t>
            </a:r>
            <a:endParaRPr lang="en-US" sz="3600" dirty="0" smtClean="0">
              <a:latin typeface="Book Antiqua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3600" dirty="0" err="1" smtClean="0">
                <a:latin typeface="Book Antiqua" pitchFamily="18" charset="0"/>
              </a:rPr>
              <a:t>Rad</a:t>
            </a:r>
            <a:r>
              <a:rPr lang="en-US" sz="3600" dirty="0" smtClean="0">
                <a:latin typeface="Book Antiqua" pitchFamily="18" charset="0"/>
              </a:rPr>
              <a:t> s </a:t>
            </a:r>
            <a:r>
              <a:rPr lang="en-US" sz="3600" dirty="0" err="1" smtClean="0">
                <a:latin typeface="Book Antiqua" pitchFamily="18" charset="0"/>
              </a:rPr>
              <a:t>podacima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i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informacijama</a:t>
            </a:r>
            <a:endParaRPr lang="en-US" sz="3600" dirty="0" smtClean="0">
              <a:latin typeface="Book Antiqua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3600" dirty="0" err="1" smtClean="0">
                <a:latin typeface="Book Antiqua" pitchFamily="18" charset="0"/>
              </a:rPr>
              <a:t>Digitalna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kompetencija</a:t>
            </a:r>
            <a:r>
              <a:rPr lang="en-US" sz="3600" dirty="0" smtClean="0">
                <a:latin typeface="Book Antiqua" pitchFamily="18" charset="0"/>
              </a:rPr>
              <a:t> </a:t>
            </a:r>
          </a:p>
          <a:p>
            <a:pPr marL="514350" indent="-514350">
              <a:buFontTx/>
              <a:buAutoNum type="arabicPeriod"/>
            </a:pPr>
            <a:r>
              <a:rPr lang="en-US" sz="3600" dirty="0" err="1" smtClean="0">
                <a:latin typeface="Book Antiqua" pitchFamily="18" charset="0"/>
              </a:rPr>
              <a:t>Rešavanje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problema</a:t>
            </a:r>
            <a:r>
              <a:rPr lang="en-US" sz="3600" dirty="0" smtClean="0">
                <a:latin typeface="Book Antiqua" pitchFamily="18" charset="0"/>
              </a:rPr>
              <a:t> </a:t>
            </a:r>
          </a:p>
          <a:p>
            <a:pPr marL="514350" indent="-514350">
              <a:buFontTx/>
              <a:buAutoNum type="arabicPeriod"/>
            </a:pPr>
            <a:r>
              <a:rPr lang="en-US" sz="3600" dirty="0" err="1" smtClean="0">
                <a:latin typeface="Book Antiqua" pitchFamily="18" charset="0"/>
              </a:rPr>
              <a:t>Saradnja</a:t>
            </a:r>
            <a:endParaRPr lang="en-US" sz="3600" dirty="0" smtClean="0">
              <a:latin typeface="Book Antiqua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3600" dirty="0" err="1" smtClean="0">
                <a:latin typeface="Book Antiqua" pitchFamily="18" charset="0"/>
              </a:rPr>
              <a:t>Odgovorno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učešće</a:t>
            </a:r>
            <a:r>
              <a:rPr lang="en-US" sz="3600" dirty="0" smtClean="0">
                <a:latin typeface="Book Antiqua" pitchFamily="18" charset="0"/>
              </a:rPr>
              <a:t> u </a:t>
            </a:r>
            <a:r>
              <a:rPr lang="en-US" sz="3600" dirty="0" err="1" smtClean="0">
                <a:latin typeface="Book Antiqua" pitchFamily="18" charset="0"/>
              </a:rPr>
              <a:t>demokratskom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društvu</a:t>
            </a:r>
            <a:endParaRPr lang="en-US" sz="3600" dirty="0" smtClean="0">
              <a:latin typeface="Book Antiqua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3600" dirty="0" err="1" smtClean="0">
                <a:latin typeface="Book Antiqua" pitchFamily="18" charset="0"/>
              </a:rPr>
              <a:t>Odgovoran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odnos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prema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zdravlju</a:t>
            </a:r>
            <a:endParaRPr lang="en-US" sz="3600" dirty="0" smtClean="0">
              <a:latin typeface="Book Antiqua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3600" dirty="0" err="1" smtClean="0">
                <a:latin typeface="Book Antiqua" pitchFamily="18" charset="0"/>
              </a:rPr>
              <a:t>Odgovoran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odnos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prema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okolini</a:t>
            </a:r>
            <a:endParaRPr lang="en-US" sz="3600" dirty="0" smtClean="0">
              <a:latin typeface="Book Antiqua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3600" dirty="0" err="1" smtClean="0">
                <a:latin typeface="Book Antiqua" pitchFamily="18" charset="0"/>
              </a:rPr>
              <a:t>Estetička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kompetencija</a:t>
            </a:r>
            <a:endParaRPr lang="en-US" sz="3600" dirty="0" smtClean="0">
              <a:latin typeface="Book Antiqua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3600" dirty="0" err="1" smtClean="0">
                <a:latin typeface="Book Antiqua" pitchFamily="18" charset="0"/>
              </a:rPr>
              <a:t>Preduzimljivost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i</a:t>
            </a:r>
            <a:r>
              <a:rPr lang="en-US" sz="3600" dirty="0" smtClean="0">
                <a:latin typeface="Book Antiqua" pitchFamily="18" charset="0"/>
              </a:rPr>
              <a:t> </a:t>
            </a:r>
            <a:r>
              <a:rPr lang="en-US" sz="3600" dirty="0" err="1" smtClean="0">
                <a:latin typeface="Book Antiqua" pitchFamily="18" charset="0"/>
              </a:rPr>
              <a:t>orijentacija</a:t>
            </a:r>
            <a:r>
              <a:rPr lang="en-US" sz="3600" dirty="0" smtClean="0">
                <a:latin typeface="Book Antiqua" pitchFamily="18" charset="0"/>
              </a:rPr>
              <a:t> ka </a:t>
            </a:r>
            <a:r>
              <a:rPr lang="en-US" sz="3600" dirty="0" err="1" smtClean="0">
                <a:latin typeface="Book Antiqua" pitchFamily="18" charset="0"/>
              </a:rPr>
              <a:t>preduzetništvu</a:t>
            </a:r>
            <a:endParaRPr lang="en-US" sz="3600" dirty="0" smtClean="0">
              <a:latin typeface="Book Antiqua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14290"/>
            <a:ext cx="13573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 smtClean="0">
                <a:solidFill>
                  <a:srgbClr val="C00000"/>
                </a:solidFill>
                <a:latin typeface="Book Antiqua" pitchFamily="18" charset="0"/>
              </a:rPr>
              <a:t>KOMPETENCIJE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000" b="1" dirty="0">
                <a:latin typeface="Book Antiqua" pitchFamily="18" charset="0"/>
                <a:ea typeface="Cambria Math"/>
              </a:rPr>
              <a:t>⇾</a:t>
            </a:r>
            <a:r>
              <a:rPr lang="en-US" sz="2000" b="1" dirty="0" smtClean="0">
                <a:latin typeface="Book Antiqua" pitchFamily="18" charset="0"/>
              </a:rPr>
              <a:t>ЕU – </a:t>
            </a:r>
            <a:r>
              <a:rPr lang="en-US" sz="2000" i="1" dirty="0" err="1" smtClean="0">
                <a:latin typeface="Book Antiqua" pitchFamily="18" charset="0"/>
              </a:rPr>
              <a:t>Ključne</a:t>
            </a:r>
            <a:r>
              <a:rPr lang="en-US" sz="2000" i="1" dirty="0" smtClean="0">
                <a:latin typeface="Book Antiqua" pitchFamily="18" charset="0"/>
              </a:rPr>
              <a:t> </a:t>
            </a:r>
            <a:r>
              <a:rPr lang="en-US" sz="2000" i="1" dirty="0" err="1" smtClean="0">
                <a:latin typeface="Book Antiqua" pitchFamily="18" charset="0"/>
              </a:rPr>
              <a:t>kompetencije</a:t>
            </a:r>
            <a:r>
              <a:rPr lang="en-US" sz="2000" i="1" dirty="0" smtClean="0">
                <a:latin typeface="Book Antiqua" pitchFamily="18" charset="0"/>
              </a:rPr>
              <a:t> </a:t>
            </a:r>
            <a:r>
              <a:rPr lang="en-US" sz="2000" i="1" dirty="0" err="1" smtClean="0">
                <a:latin typeface="Book Antiqua" pitchFamily="18" charset="0"/>
              </a:rPr>
              <a:t>za</a:t>
            </a:r>
            <a:r>
              <a:rPr lang="en-US" sz="2000" i="1" dirty="0" smtClean="0">
                <a:latin typeface="Book Antiqua" pitchFamily="18" charset="0"/>
              </a:rPr>
              <a:t> </a:t>
            </a:r>
            <a:r>
              <a:rPr lang="en-US" sz="2000" i="1" dirty="0" err="1" smtClean="0">
                <a:latin typeface="Book Antiqua" pitchFamily="18" charset="0"/>
              </a:rPr>
              <a:t>celoživotno</a:t>
            </a:r>
            <a:r>
              <a:rPr lang="en-US" sz="2000" i="1" dirty="0" smtClean="0">
                <a:latin typeface="Book Antiqua" pitchFamily="18" charset="0"/>
              </a:rPr>
              <a:t> </a:t>
            </a:r>
            <a:r>
              <a:rPr lang="en-US" sz="2000" i="1" dirty="0" err="1" smtClean="0">
                <a:latin typeface="Book Antiqua" pitchFamily="18" charset="0"/>
              </a:rPr>
              <a:t>učenje</a:t>
            </a:r>
            <a:endParaRPr lang="en-US" sz="2000" b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GB" sz="2000" b="1" dirty="0">
                <a:latin typeface="Book Antiqua" pitchFamily="18" charset="0"/>
                <a:ea typeface="Cambria Math"/>
              </a:rPr>
              <a:t>⇾</a:t>
            </a:r>
            <a:r>
              <a:rPr lang="en-GB" sz="2000" b="1" dirty="0" smtClean="0">
                <a:latin typeface="Book Antiqua" pitchFamily="18" charset="0"/>
              </a:rPr>
              <a:t>ОЕCD </a:t>
            </a:r>
            <a:r>
              <a:rPr lang="en-GB" sz="2000" i="1" dirty="0" err="1" smtClean="0">
                <a:latin typeface="Book Antiqua" pitchFamily="18" charset="0"/>
              </a:rPr>
              <a:t>ključne</a:t>
            </a:r>
            <a:r>
              <a:rPr lang="en-GB" sz="2000" i="1" dirty="0" smtClean="0">
                <a:latin typeface="Book Antiqua" pitchFamily="18" charset="0"/>
              </a:rPr>
              <a:t> </a:t>
            </a:r>
            <a:r>
              <a:rPr lang="en-GB" sz="2000" i="1" dirty="0" err="1" smtClean="0">
                <a:latin typeface="Book Antiqua" pitchFamily="18" charset="0"/>
              </a:rPr>
              <a:t>kompetencije</a:t>
            </a:r>
            <a:r>
              <a:rPr lang="en-GB" sz="2000" b="1" dirty="0" smtClean="0">
                <a:latin typeface="Book Antiqua" pitchFamily="18" charset="0"/>
              </a:rPr>
              <a:t> </a:t>
            </a:r>
            <a:r>
              <a:rPr lang="en-GB" sz="2000" dirty="0" smtClean="0">
                <a:latin typeface="Book Antiqua" pitchFamily="18" charset="0"/>
              </a:rPr>
              <a:t>(The OECD Key Competencies – </a:t>
            </a:r>
            <a:r>
              <a:rPr lang="en-GB" sz="2000" dirty="0" err="1" smtClean="0">
                <a:latin typeface="Book Antiqua" pitchFamily="18" charset="0"/>
              </a:rPr>
              <a:t>DeSeCo</a:t>
            </a:r>
            <a:r>
              <a:rPr lang="en-GB" sz="2000" dirty="0" smtClean="0">
                <a:latin typeface="Book Antiqua" pitchFamily="18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Book Antiqua" pitchFamily="18" charset="0"/>
                <a:ea typeface="Cambria Math"/>
              </a:rPr>
              <a:t>⇾</a:t>
            </a:r>
            <a:r>
              <a:rPr lang="en-US" sz="2000" b="1" dirty="0" smtClean="0">
                <a:latin typeface="Book Antiqua" pitchFamily="18" charset="0"/>
              </a:rPr>
              <a:t>ОЕCD </a:t>
            </a:r>
            <a:r>
              <a:rPr lang="en-US" sz="2000" i="1" dirty="0" err="1" smtClean="0">
                <a:latin typeface="Book Antiqua" pitchFamily="18" charset="0"/>
              </a:rPr>
              <a:t>globalne</a:t>
            </a:r>
            <a:r>
              <a:rPr lang="en-US" sz="2000" i="1" dirty="0" smtClean="0">
                <a:latin typeface="Book Antiqua" pitchFamily="18" charset="0"/>
              </a:rPr>
              <a:t> </a:t>
            </a:r>
            <a:r>
              <a:rPr lang="en-US" sz="2000" i="1" dirty="0" err="1" smtClean="0">
                <a:latin typeface="Book Antiqua" pitchFamily="18" charset="0"/>
              </a:rPr>
              <a:t>kompetencije</a:t>
            </a:r>
            <a:r>
              <a:rPr lang="en-US" sz="2000" i="1" dirty="0" smtClean="0">
                <a:latin typeface="Book Antiqua" pitchFamily="18" charset="0"/>
              </a:rPr>
              <a:t> </a:t>
            </a:r>
            <a:r>
              <a:rPr lang="en-US" sz="2000" dirty="0" smtClean="0">
                <a:latin typeface="Book Antiqua" pitchFamily="18" charset="0"/>
              </a:rPr>
              <a:t>(The OECD Global Competency - Global competency for an inclusive world, 2016)</a:t>
            </a:r>
          </a:p>
          <a:p>
            <a:pPr>
              <a:buNone/>
            </a:pPr>
            <a:r>
              <a:rPr lang="en-US" sz="2000" b="1" dirty="0">
                <a:latin typeface="Book Antiqua" pitchFamily="18" charset="0"/>
                <a:ea typeface="Cambria Math"/>
              </a:rPr>
              <a:t>⇾</a:t>
            </a:r>
            <a:r>
              <a:rPr lang="en-US" sz="2000" b="1" dirty="0" err="1" smtClean="0">
                <a:latin typeface="Book Antiqua" pitchFamily="18" charset="0"/>
              </a:rPr>
              <a:t>Kompetencije</a:t>
            </a:r>
            <a:r>
              <a:rPr lang="en-US" sz="2000" b="1" dirty="0" smtClean="0">
                <a:latin typeface="Book Antiqua" pitchFamily="18" charset="0"/>
              </a:rPr>
              <a:t> </a:t>
            </a:r>
            <a:r>
              <a:rPr lang="en-US" sz="2000" b="1" dirty="0" err="1" smtClean="0">
                <a:latin typeface="Book Antiqua" pitchFamily="18" charset="0"/>
              </a:rPr>
              <a:t>za</a:t>
            </a:r>
            <a:r>
              <a:rPr lang="en-US" sz="2000" b="1" dirty="0" smtClean="0">
                <a:latin typeface="Book Antiqua" pitchFamily="18" charset="0"/>
              </a:rPr>
              <a:t> </a:t>
            </a:r>
            <a:r>
              <a:rPr lang="en-US" sz="2000" b="1" dirty="0" err="1" smtClean="0">
                <a:latin typeface="Book Antiqua" pitchFamily="18" charset="0"/>
              </a:rPr>
              <a:t>demokratsku</a:t>
            </a:r>
            <a:r>
              <a:rPr lang="en-US" sz="2000" b="1" dirty="0" smtClean="0">
                <a:latin typeface="Book Antiqua" pitchFamily="18" charset="0"/>
              </a:rPr>
              <a:t> </a:t>
            </a:r>
            <a:r>
              <a:rPr lang="en-US" sz="2000" b="1" dirty="0" err="1" smtClean="0">
                <a:latin typeface="Book Antiqua" pitchFamily="18" charset="0"/>
              </a:rPr>
              <a:t>kulturu</a:t>
            </a:r>
            <a:r>
              <a:rPr lang="en-US" sz="2000" b="1" dirty="0" smtClean="0">
                <a:latin typeface="Book Antiqua" pitchFamily="18" charset="0"/>
              </a:rPr>
              <a:t> </a:t>
            </a:r>
            <a:r>
              <a:rPr lang="en-US" sz="2000" b="1" dirty="0" err="1" smtClean="0">
                <a:latin typeface="Book Antiqua" pitchFamily="18" charset="0"/>
              </a:rPr>
              <a:t>Saveta</a:t>
            </a:r>
            <a:r>
              <a:rPr lang="en-US" sz="2000" b="1" dirty="0" smtClean="0">
                <a:latin typeface="Book Antiqua" pitchFamily="18" charset="0"/>
              </a:rPr>
              <a:t> </a:t>
            </a:r>
            <a:r>
              <a:rPr lang="en-US" sz="2000" b="1" dirty="0" err="1" smtClean="0">
                <a:latin typeface="Book Antiqua" pitchFamily="18" charset="0"/>
              </a:rPr>
              <a:t>Evrope</a:t>
            </a:r>
            <a:r>
              <a:rPr lang="en-US" sz="2000" b="1" dirty="0" smtClean="0">
                <a:latin typeface="Book Antiqua" pitchFamily="18" charset="0"/>
              </a:rPr>
              <a:t> </a:t>
            </a:r>
            <a:r>
              <a:rPr lang="en-US" sz="2000" dirty="0" smtClean="0">
                <a:latin typeface="Book Antiqua" pitchFamily="18" charset="0"/>
              </a:rPr>
              <a:t>(The Council of Europe Competences for Democratic Culture)</a:t>
            </a:r>
          </a:p>
          <a:p>
            <a:pPr>
              <a:buNone/>
            </a:pPr>
            <a:r>
              <a:rPr lang="en-US" sz="2000" b="1" dirty="0">
                <a:latin typeface="Book Antiqua" pitchFamily="18" charset="0"/>
                <a:ea typeface="Cambria Math"/>
              </a:rPr>
              <a:t>⇾</a:t>
            </a:r>
            <a:r>
              <a:rPr lang="en-US" sz="2000" b="1" dirty="0" err="1" smtClean="0">
                <a:latin typeface="Book Antiqua" pitchFamily="18" charset="0"/>
              </a:rPr>
              <a:t>Evropski</a:t>
            </a:r>
            <a:r>
              <a:rPr lang="en-US" sz="2000" b="1" dirty="0" smtClean="0">
                <a:latin typeface="Book Antiqua" pitchFamily="18" charset="0"/>
              </a:rPr>
              <a:t> </a:t>
            </a:r>
            <a:r>
              <a:rPr lang="en-US" sz="2000" b="1" dirty="0" err="1" smtClean="0">
                <a:latin typeface="Book Antiqua" pitchFamily="18" charset="0"/>
              </a:rPr>
              <a:t>okvir</a:t>
            </a:r>
            <a:r>
              <a:rPr lang="en-US" sz="2000" b="1" dirty="0" smtClean="0">
                <a:latin typeface="Book Antiqua" pitchFamily="18" charset="0"/>
              </a:rPr>
              <a:t> </a:t>
            </a:r>
            <a:r>
              <a:rPr lang="en-US" sz="2000" b="1" dirty="0" err="1" smtClean="0">
                <a:latin typeface="Book Antiqua" pitchFamily="18" charset="0"/>
              </a:rPr>
              <a:t>digitalnih</a:t>
            </a:r>
            <a:r>
              <a:rPr lang="en-US" sz="2000" b="1" dirty="0" smtClean="0">
                <a:latin typeface="Book Antiqua" pitchFamily="18" charset="0"/>
              </a:rPr>
              <a:t> </a:t>
            </a:r>
            <a:r>
              <a:rPr lang="en-US" sz="2000" b="1" dirty="0" err="1" smtClean="0">
                <a:latin typeface="Book Antiqua" pitchFamily="18" charset="0"/>
              </a:rPr>
              <a:t>kompetencija</a:t>
            </a:r>
            <a:r>
              <a:rPr lang="en-US" sz="2000" b="1" dirty="0" smtClean="0">
                <a:latin typeface="Book Antiqua" pitchFamily="18" charset="0"/>
              </a:rPr>
              <a:t> </a:t>
            </a:r>
            <a:r>
              <a:rPr lang="en-US" sz="2000" b="1" dirty="0" err="1" smtClean="0">
                <a:latin typeface="Book Antiqua" pitchFamily="18" charset="0"/>
              </a:rPr>
              <a:t>za</a:t>
            </a:r>
            <a:r>
              <a:rPr lang="en-US" sz="2000" b="1" dirty="0" smtClean="0">
                <a:latin typeface="Book Antiqua" pitchFamily="18" charset="0"/>
              </a:rPr>
              <a:t> </a:t>
            </a:r>
            <a:r>
              <a:rPr lang="en-US" sz="2000" b="1" dirty="0" err="1" smtClean="0">
                <a:latin typeface="Book Antiqua" pitchFamily="18" charset="0"/>
              </a:rPr>
              <a:t>građane</a:t>
            </a:r>
            <a:r>
              <a:rPr lang="en-US" sz="2000" b="1" dirty="0" smtClean="0">
                <a:latin typeface="Book Antiqua" pitchFamily="18" charset="0"/>
              </a:rPr>
              <a:t> (</a:t>
            </a:r>
            <a:r>
              <a:rPr lang="en-US" sz="2000" b="1" dirty="0" err="1" smtClean="0">
                <a:latin typeface="Book Antiqua" pitchFamily="18" charset="0"/>
              </a:rPr>
              <a:t>DigComp</a:t>
            </a:r>
            <a:r>
              <a:rPr lang="en-US" sz="2000" b="1" dirty="0" smtClean="0">
                <a:latin typeface="Book Antiqua" pitchFamily="18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Book Antiqua" pitchFamily="18" charset="0"/>
                <a:ea typeface="Cambria Math"/>
              </a:rPr>
              <a:t>⇾</a:t>
            </a:r>
            <a:r>
              <a:rPr lang="en-US" sz="2000" b="1" dirty="0" err="1" smtClean="0">
                <a:latin typeface="Book Antiqua" pitchFamily="18" charset="0"/>
              </a:rPr>
              <a:t>EntreComp</a:t>
            </a:r>
            <a:r>
              <a:rPr lang="en-US" sz="2000" b="1" dirty="0" smtClean="0">
                <a:latin typeface="Book Antiqua" pitchFamily="18" charset="0"/>
              </a:rPr>
              <a:t>: </a:t>
            </a:r>
            <a:r>
              <a:rPr lang="en-US" sz="2000" b="1" dirty="0" err="1" smtClean="0">
                <a:latin typeface="Book Antiqua" pitchFamily="18" charset="0"/>
              </a:rPr>
              <a:t>O</a:t>
            </a:r>
            <a:r>
              <a:rPr lang="en-US" sz="2000" dirty="0" err="1" smtClean="0">
                <a:latin typeface="Book Antiqua" pitchFamily="18" charset="0"/>
              </a:rPr>
              <a:t>kvir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kompetencija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za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preduzetništvo</a:t>
            </a:r>
            <a:endParaRPr lang="en-US" sz="2000" dirty="0" smtClean="0">
              <a:latin typeface="Book Antiqua" pitchFamily="18" charset="0"/>
            </a:endParaRPr>
          </a:p>
          <a:p>
            <a:pPr>
              <a:buNone/>
            </a:pPr>
            <a:endParaRPr lang="en-US" sz="2000" b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Book Antiqua" pitchFamily="18" charset="0"/>
              </a:rPr>
              <a:t>⇨</a:t>
            </a:r>
            <a:r>
              <a:rPr lang="en-US" sz="2000" b="1" dirty="0" smtClean="0">
                <a:solidFill>
                  <a:srgbClr val="C00000"/>
                </a:solidFill>
                <a:latin typeface="Book Antiqua" pitchFamily="18" charset="0"/>
              </a:rPr>
              <a:t>UNESCO </a:t>
            </a:r>
            <a:r>
              <a:rPr lang="en-US" sz="2000" b="1" dirty="0" err="1" smtClean="0">
                <a:solidFill>
                  <a:srgbClr val="C00000"/>
                </a:solidFill>
                <a:latin typeface="Book Antiqua" pitchFamily="18" charset="0"/>
              </a:rPr>
              <a:t>interkulturalna</a:t>
            </a:r>
            <a:r>
              <a:rPr lang="en-US" sz="2000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Book Antiqua" pitchFamily="18" charset="0"/>
              </a:rPr>
              <a:t>kompetencija</a:t>
            </a:r>
            <a:r>
              <a:rPr lang="en-US" sz="2000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2000" dirty="0" smtClean="0">
                <a:latin typeface="Book Antiqua" pitchFamily="18" charset="0"/>
              </a:rPr>
              <a:t>(The UNESCO Intercultural Competences Framework), </a:t>
            </a:r>
            <a:r>
              <a:rPr lang="en-US" sz="2000" dirty="0" err="1" smtClean="0">
                <a:latin typeface="Book Antiqua" pitchFamily="18" charset="0"/>
              </a:rPr>
              <a:t>kompetencija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potrebna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za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život</a:t>
            </a:r>
            <a:r>
              <a:rPr lang="en-US" sz="2000" dirty="0" smtClean="0">
                <a:latin typeface="Book Antiqua" pitchFamily="18" charset="0"/>
              </a:rPr>
              <a:t> u </a:t>
            </a:r>
            <a:r>
              <a:rPr lang="en-US" sz="2000" dirty="0" err="1" smtClean="0">
                <a:latin typeface="Book Antiqua" pitchFamily="18" charset="0"/>
              </a:rPr>
              <a:t>globalnom</a:t>
            </a:r>
            <a:r>
              <a:rPr lang="en-US" sz="2000" dirty="0" smtClean="0">
                <a:latin typeface="Book Antiqua" pitchFamily="18" charset="0"/>
              </a:rPr>
              <a:t> </a:t>
            </a:r>
            <a:r>
              <a:rPr lang="en-US" sz="2000" dirty="0" err="1" smtClean="0">
                <a:latin typeface="Book Antiqua" pitchFamily="18" charset="0"/>
              </a:rPr>
              <a:t>svetu</a:t>
            </a:r>
            <a:r>
              <a:rPr lang="en-GB" sz="2000" dirty="0" smtClean="0">
                <a:latin typeface="Book Antiqua" pitchFamily="18" charset="0"/>
              </a:rPr>
              <a:t>. </a:t>
            </a:r>
          </a:p>
          <a:p>
            <a:pPr>
              <a:buNone/>
            </a:pPr>
            <a:endParaRPr lang="en-US" sz="2000" dirty="0" smtClean="0">
              <a:latin typeface="Book Antiqua" pitchFamily="18" charset="0"/>
            </a:endParaRPr>
          </a:p>
          <a:p>
            <a:endParaRPr lang="en-US" dirty="0"/>
          </a:p>
        </p:txBody>
      </p:sp>
      <p:pic>
        <p:nvPicPr>
          <p:cNvPr id="5" name="Picture 4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14290"/>
            <a:ext cx="13573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INTERKULTURALNA KOMPETENCIJA</a:t>
            </a:r>
            <a:endParaRPr lang="en-US" sz="2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>
                <a:latin typeface="Book Antiqua" pitchFamily="18" charset="0"/>
                <a:ea typeface="Cambria Math"/>
              </a:rPr>
              <a:t>Šta</a:t>
            </a:r>
            <a:r>
              <a:rPr lang="en-US" dirty="0" smtClean="0">
                <a:latin typeface="Book Antiqua" pitchFamily="18" charset="0"/>
                <a:ea typeface="Cambria Math"/>
              </a:rPr>
              <a:t> </a:t>
            </a:r>
            <a:r>
              <a:rPr lang="en-US" dirty="0" err="1" smtClean="0">
                <a:latin typeface="Book Antiqua" pitchFamily="18" charset="0"/>
                <a:ea typeface="Cambria Math"/>
              </a:rPr>
              <a:t>podrazumevamo</a:t>
            </a:r>
            <a:r>
              <a:rPr lang="en-US" dirty="0" smtClean="0">
                <a:latin typeface="Book Antiqua" pitchFamily="18" charset="0"/>
                <a:ea typeface="Cambria Math"/>
              </a:rPr>
              <a:t> pod </a:t>
            </a:r>
            <a:r>
              <a:rPr lang="en-US" dirty="0" err="1" smtClean="0">
                <a:latin typeface="Book Antiqua" pitchFamily="18" charset="0"/>
                <a:ea typeface="Cambria Math"/>
              </a:rPr>
              <a:t>interkulturalnom</a:t>
            </a:r>
            <a:r>
              <a:rPr lang="en-US" dirty="0" smtClean="0">
                <a:latin typeface="Book Antiqua" pitchFamily="18" charset="0"/>
                <a:ea typeface="Cambria Math"/>
              </a:rPr>
              <a:t> </a:t>
            </a:r>
            <a:r>
              <a:rPr lang="en-US" dirty="0" err="1" smtClean="0">
                <a:latin typeface="Book Antiqua" pitchFamily="18" charset="0"/>
                <a:ea typeface="Cambria Math"/>
              </a:rPr>
              <a:t>kompetencijom</a:t>
            </a:r>
            <a:r>
              <a:rPr lang="sr-Cyrl-RS" dirty="0" smtClean="0">
                <a:latin typeface="Book Antiqua" pitchFamily="18" charset="0"/>
              </a:rPr>
              <a:t>?</a:t>
            </a:r>
            <a:endParaRPr lang="en-US" dirty="0" smtClean="0">
              <a:latin typeface="Book Antiqua" pitchFamily="18" charset="0"/>
            </a:endParaRPr>
          </a:p>
          <a:p>
            <a:pPr lvl="0">
              <a:buNone/>
            </a:pPr>
            <a:r>
              <a:rPr lang="en-US" b="1" i="1" dirty="0" smtClean="0">
                <a:latin typeface="Book Antiqua" pitchFamily="18" charset="0"/>
              </a:rPr>
              <a:t>- </a:t>
            </a:r>
            <a:r>
              <a:rPr lang="en-US" b="1" i="1" dirty="0" err="1" smtClean="0">
                <a:latin typeface="Book Antiqua" pitchFamily="18" charset="0"/>
              </a:rPr>
              <a:t>znanja</a:t>
            </a:r>
            <a:r>
              <a:rPr lang="sr-Cyrl-RS" b="1" i="1" dirty="0" smtClean="0">
                <a:latin typeface="Book Antiqua" pitchFamily="18" charset="0"/>
              </a:rPr>
              <a:t> </a:t>
            </a:r>
            <a:r>
              <a:rPr lang="sr-Cyrl-RS" dirty="0" smtClean="0">
                <a:latin typeface="Book Antiqua" pitchFamily="18" charset="0"/>
              </a:rPr>
              <a:t>о: </a:t>
            </a:r>
            <a:r>
              <a:rPr lang="en-US" dirty="0" err="1" smtClean="0">
                <a:latin typeface="Book Antiqua" pitchFamily="18" charset="0"/>
              </a:rPr>
              <a:t>razvoju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ljudske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civilizacije</a:t>
            </a:r>
            <a:r>
              <a:rPr lang="sr-Cyrl-R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kulture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najširem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značanju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reči</a:t>
            </a:r>
            <a:r>
              <a:rPr lang="sr-Cyrl-R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sopstvenoj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kulturi</a:t>
            </a:r>
            <a:r>
              <a:rPr lang="sr-Cyrl-R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kulturi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drugih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naroda</a:t>
            </a:r>
            <a:r>
              <a:rPr lang="sr-Cyrl-R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posebno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susednih</a:t>
            </a:r>
            <a:r>
              <a:rPr lang="sr-Cyrl-RS" dirty="0" smtClean="0">
                <a:latin typeface="Book Antiqua" pitchFamily="18" charset="0"/>
              </a:rPr>
              <a:t>; </a:t>
            </a:r>
            <a:r>
              <a:rPr lang="en-US" dirty="0" err="1" smtClean="0">
                <a:latin typeface="Book Antiqua" pitchFamily="18" charset="0"/>
              </a:rPr>
              <a:t>značenju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određenih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termina</a:t>
            </a:r>
            <a:r>
              <a:rPr lang="sr-Cyrl-R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npr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multikulturalnost</a:t>
            </a:r>
            <a:r>
              <a:rPr lang="sr-Cyrl-R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interkulturalnost</a:t>
            </a:r>
            <a:r>
              <a:rPr lang="sr-Cyrl-RS" dirty="0" smtClean="0">
                <a:latin typeface="Book Antiqua" pitchFamily="18" charset="0"/>
              </a:rPr>
              <a:t>; </a:t>
            </a:r>
            <a:r>
              <a:rPr lang="en-US" dirty="0" err="1" smtClean="0">
                <a:latin typeface="Book Antiqua" pitchFamily="18" charset="0"/>
              </a:rPr>
              <a:t>stereotipi</a:t>
            </a:r>
            <a:r>
              <a:rPr lang="sr-Cyrl-R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predrasude</a:t>
            </a:r>
            <a:r>
              <a:rPr lang="en-US" dirty="0" smtClean="0">
                <a:latin typeface="Book Antiqua" pitchFamily="18" charset="0"/>
              </a:rPr>
              <a:t>…</a:t>
            </a:r>
          </a:p>
          <a:p>
            <a:pPr lvl="0">
              <a:buNone/>
            </a:pPr>
            <a:r>
              <a:rPr lang="en-US" b="1" i="1" dirty="0" smtClean="0">
                <a:latin typeface="Book Antiqua" pitchFamily="18" charset="0"/>
              </a:rPr>
              <a:t>- </a:t>
            </a:r>
            <a:r>
              <a:rPr lang="en-US" b="1" i="1" dirty="0" err="1" smtClean="0">
                <a:latin typeface="Book Antiqua" pitchFamily="18" charset="0"/>
              </a:rPr>
              <a:t>veštine</a:t>
            </a:r>
            <a:r>
              <a:rPr lang="en-US" b="1" i="1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komunikacije</a:t>
            </a:r>
            <a:r>
              <a:rPr lang="sr-Cyrl-R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poštovanja</a:t>
            </a:r>
            <a:r>
              <a:rPr lang="sr-Cyrl-R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uvažavanja</a:t>
            </a:r>
            <a:r>
              <a:rPr lang="sr-Cyrl-R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sardnje</a:t>
            </a:r>
            <a:r>
              <a:rPr lang="sr-Cyrl-R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razumevanja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prihvatanja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različitosti</a:t>
            </a:r>
            <a:r>
              <a:rPr lang="sr-Cyrl-R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kritičkog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sagledavanja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sopstvene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kulture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postupaka</a:t>
            </a:r>
            <a:r>
              <a:rPr lang="sr-Cyrl-RS" dirty="0" smtClean="0">
                <a:latin typeface="Book Antiqua" pitchFamily="18" charset="0"/>
              </a:rPr>
              <a:t>.... </a:t>
            </a:r>
            <a:endParaRPr lang="en-US" dirty="0" smtClean="0">
              <a:latin typeface="Book Antiqua" pitchFamily="18" charset="0"/>
            </a:endParaRPr>
          </a:p>
          <a:p>
            <a:pPr lvl="0">
              <a:buNone/>
            </a:pPr>
            <a:r>
              <a:rPr lang="en-US" b="1" i="1" dirty="0" smtClean="0">
                <a:latin typeface="Book Antiqua" pitchFamily="18" charset="0"/>
              </a:rPr>
              <a:t>- </a:t>
            </a:r>
            <a:r>
              <a:rPr lang="en-US" b="1" i="1" dirty="0" err="1" smtClean="0">
                <a:latin typeface="Book Antiqua" pitchFamily="18" charset="0"/>
              </a:rPr>
              <a:t>stavove</a:t>
            </a:r>
            <a:r>
              <a:rPr lang="en-US" b="1" i="1" dirty="0" smtClean="0">
                <a:latin typeface="Book Antiqua" pitchFamily="18" charset="0"/>
              </a:rPr>
              <a:t> </a:t>
            </a:r>
            <a:r>
              <a:rPr lang="sr-Cyrl-RS" dirty="0" smtClean="0">
                <a:latin typeface="Book Antiqua" pitchFamily="18" charset="0"/>
              </a:rPr>
              <a:t>о: </a:t>
            </a:r>
            <a:r>
              <a:rPr lang="en-US" dirty="0" err="1" smtClean="0">
                <a:latin typeface="Book Antiqua" pitchFamily="18" charset="0"/>
              </a:rPr>
              <a:t>stereotipima</a:t>
            </a:r>
            <a:r>
              <a:rPr lang="sr-Cyrl-R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predrasudama</a:t>
            </a:r>
            <a:r>
              <a:rPr lang="sr-Cyrl-R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drugim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kulturama</a:t>
            </a:r>
            <a:r>
              <a:rPr lang="sr-Cyrl-R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sopstvenoj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kulturi</a:t>
            </a:r>
            <a:r>
              <a:rPr lang="en-US" dirty="0" smtClean="0">
                <a:latin typeface="Book Antiqua" pitchFamily="18" charset="0"/>
              </a:rPr>
              <a:t>….</a:t>
            </a:r>
          </a:p>
          <a:p>
            <a:pPr algn="ctr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Book Antiqua" pitchFamily="18" charset="0"/>
              </a:rPr>
              <a:t>Tolerancija</a:t>
            </a:r>
            <a:r>
              <a:rPr lang="sr-Cyrl-RS" b="1" dirty="0" smtClean="0">
                <a:solidFill>
                  <a:srgbClr val="C00000"/>
                </a:solidFill>
                <a:latin typeface="Book Antiqua" pitchFamily="18" charset="0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Book Antiqua" pitchFamily="18" charset="0"/>
              </a:rPr>
              <a:t>humanost</a:t>
            </a:r>
            <a:r>
              <a:rPr lang="sr-Cyrl-RS" b="1" dirty="0" smtClean="0">
                <a:solidFill>
                  <a:srgbClr val="C00000"/>
                </a:solidFill>
                <a:latin typeface="Book Antiqua" pitchFamily="18" charset="0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Book Antiqua" pitchFamily="18" charset="0"/>
              </a:rPr>
              <a:t>solidarnost</a:t>
            </a:r>
            <a:endParaRPr lang="en-US" dirty="0"/>
          </a:p>
        </p:txBody>
      </p:sp>
      <p:pic>
        <p:nvPicPr>
          <p:cNvPr id="5" name="Picture 4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14290"/>
            <a:ext cx="13573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INTERKULTURALNA KOMPETENCIJA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err="1" smtClean="0">
                <a:latin typeface="Book Antiqua" pitchFamily="18" charset="0"/>
              </a:rPr>
              <a:t>Šta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podrazumeva</a:t>
            </a:r>
            <a:r>
              <a:rPr lang="en-US" dirty="0" smtClean="0">
                <a:latin typeface="Book Antiqua" pitchFamily="18" charset="0"/>
              </a:rPr>
              <a:t> ova </a:t>
            </a:r>
            <a:r>
              <a:rPr lang="en-US" dirty="0" err="1" smtClean="0">
                <a:latin typeface="Book Antiqua" pitchFamily="18" charset="0"/>
              </a:rPr>
              <a:t>kompetencija</a:t>
            </a:r>
            <a:r>
              <a:rPr lang="en-US" dirty="0" smtClean="0">
                <a:latin typeface="Book Antiqua" pitchFamily="18" charset="0"/>
              </a:rPr>
              <a:t>? </a:t>
            </a:r>
          </a:p>
          <a:p>
            <a:pPr algn="ctr">
              <a:lnSpc>
                <a:spcPct val="90000"/>
              </a:lnSpc>
              <a:buNone/>
            </a:pPr>
            <a:r>
              <a:rPr lang="en-US" sz="2400" dirty="0" err="1" smtClean="0">
                <a:latin typeface="Book Antiqua" pitchFamily="18" charset="0"/>
              </a:rPr>
              <a:t>Podrazumeva</a:t>
            </a:r>
            <a:endParaRPr lang="en-US" sz="2400" dirty="0">
              <a:latin typeface="Book Antiqua" pitchFamily="18" charset="0"/>
            </a:endParaRPr>
          </a:p>
          <a:p>
            <a:pPr algn="ctr">
              <a:lnSpc>
                <a:spcPct val="90000"/>
              </a:lnSpc>
              <a:buNone/>
            </a:pPr>
            <a:endParaRPr lang="en-US" sz="2400" dirty="0" smtClean="0">
              <a:latin typeface="Book Antiqua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>
                <a:latin typeface="Book Antiqua" pitchFamily="18" charset="0"/>
                <a:ea typeface="Cambria Math"/>
                <a:cs typeface="Times New Roman" pitchFamily="-106" charset="0"/>
              </a:rPr>
              <a:t>⇾</a:t>
            </a:r>
            <a:r>
              <a:rPr lang="en-US" sz="2400" dirty="0" err="1" smtClean="0">
                <a:latin typeface="Book Antiqua" pitchFamily="18" charset="0"/>
                <a:cs typeface="Times New Roman" pitchFamily="-106" charset="0"/>
              </a:rPr>
              <a:t>uspostavljanje</a:t>
            </a:r>
            <a:r>
              <a:rPr lang="en-US" sz="2400" dirty="0" smtClean="0">
                <a:latin typeface="Book Antiqua" pitchFamily="18" charset="0"/>
                <a:cs typeface="Times New Roman" pitchFamily="-106" charset="0"/>
              </a:rPr>
              <a:t> </a:t>
            </a:r>
            <a:r>
              <a:rPr lang="hr-HR" sz="2400" dirty="0" smtClean="0">
                <a:solidFill>
                  <a:srgbClr val="C00000"/>
                </a:solidFill>
                <a:latin typeface="Book Antiqua" pitchFamily="18" charset="0"/>
              </a:rPr>
              <a:t>interakcij</a:t>
            </a:r>
            <a:r>
              <a:rPr lang="en-US" sz="2400" dirty="0" smtClean="0">
                <a:solidFill>
                  <a:srgbClr val="C00000"/>
                </a:solidFill>
                <a:latin typeface="Book Antiqua" pitchFamily="18" charset="0"/>
              </a:rPr>
              <a:t>e</a:t>
            </a:r>
            <a:r>
              <a:rPr lang="hr-HR" sz="2400" dirty="0" smtClean="0">
                <a:latin typeface="Book Antiqua" pitchFamily="18" charset="0"/>
              </a:rPr>
              <a:t> i </a:t>
            </a:r>
            <a:r>
              <a:rPr lang="hr-HR" sz="2400" dirty="0" smtClean="0">
                <a:solidFill>
                  <a:srgbClr val="C00000"/>
                </a:solidFill>
                <a:latin typeface="Book Antiqua" pitchFamily="18" charset="0"/>
              </a:rPr>
              <a:t>komunikacije</a:t>
            </a:r>
            <a:r>
              <a:rPr lang="hr-HR" sz="2400" dirty="0" smtClean="0">
                <a:latin typeface="Book Antiqua" pitchFamily="18" charset="0"/>
              </a:rPr>
              <a:t> s</a:t>
            </a:r>
            <a:r>
              <a:rPr lang="en-US" sz="2400" dirty="0" smtClean="0">
                <a:latin typeface="Book Antiqua" pitchFamily="18" charset="0"/>
              </a:rPr>
              <a:t>a</a:t>
            </a:r>
            <a:r>
              <a:rPr lang="hr-HR" sz="2400" dirty="0" smtClean="0">
                <a:latin typeface="Book Antiqua" pitchFamily="18" charset="0"/>
              </a:rPr>
              <a:t> osobama </a:t>
            </a:r>
            <a:r>
              <a:rPr lang="en-US" sz="2400" dirty="0" err="1" smtClean="0">
                <a:latin typeface="Book Antiqua" pitchFamily="18" charset="0"/>
              </a:rPr>
              <a:t>iz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drugih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hr-HR" sz="2400" dirty="0" smtClean="0">
                <a:latin typeface="Book Antiqua" pitchFamily="18" charset="0"/>
              </a:rPr>
              <a:t>kultur</a:t>
            </a:r>
            <a:r>
              <a:rPr lang="en-US" sz="2400" dirty="0" smtClean="0">
                <a:latin typeface="Book Antiqua" pitchFamily="18" charset="0"/>
              </a:rPr>
              <a:t>a</a:t>
            </a:r>
            <a:r>
              <a:rPr lang="hr-HR" sz="2400" dirty="0" smtClean="0">
                <a:latin typeface="Book Antiqua" pitchFamily="18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Book Antiqua" pitchFamily="18" charset="0"/>
                <a:ea typeface="Cambria Math"/>
                <a:cs typeface="Times New Roman" pitchFamily="-106" charset="0"/>
              </a:rPr>
              <a:t>⇨</a:t>
            </a:r>
            <a:r>
              <a:rPr lang="hr-HR" sz="2400" dirty="0" smtClean="0">
                <a:latin typeface="Book Antiqua" pitchFamily="18" charset="0"/>
              </a:rPr>
              <a:t>bolje </a:t>
            </a:r>
            <a:r>
              <a:rPr lang="hr-HR" sz="2400" dirty="0" smtClean="0">
                <a:solidFill>
                  <a:srgbClr val="C00000"/>
                </a:solidFill>
                <a:latin typeface="Book Antiqua" pitchFamily="18" charset="0"/>
              </a:rPr>
              <a:t>razumevanje</a:t>
            </a:r>
            <a:r>
              <a:rPr lang="hr-HR" sz="2400" dirty="0" smtClean="0">
                <a:latin typeface="Book Antiqua" pitchFamily="18" charset="0"/>
              </a:rPr>
              <a:t> i </a:t>
            </a:r>
            <a:r>
              <a:rPr lang="hr-HR" sz="2400" dirty="0" smtClean="0">
                <a:solidFill>
                  <a:srgbClr val="C00000"/>
                </a:solidFill>
                <a:latin typeface="Book Antiqua" pitchFamily="18" charset="0"/>
              </a:rPr>
              <a:t>pošt</a:t>
            </a:r>
            <a:r>
              <a:rPr lang="en-US" sz="2400" dirty="0" smtClean="0">
                <a:solidFill>
                  <a:srgbClr val="C00000"/>
                </a:solidFill>
                <a:latin typeface="Book Antiqua" pitchFamily="18" charset="0"/>
              </a:rPr>
              <a:t>o</a:t>
            </a:r>
            <a:r>
              <a:rPr lang="hr-HR" sz="2400" dirty="0" smtClean="0">
                <a:solidFill>
                  <a:srgbClr val="C00000"/>
                </a:solidFill>
                <a:latin typeface="Book Antiqua" pitchFamily="18" charset="0"/>
              </a:rPr>
              <a:t>vanje </a:t>
            </a:r>
            <a:r>
              <a:rPr lang="hr-HR" sz="2400" dirty="0" smtClean="0">
                <a:latin typeface="Book Antiqua" pitchFamily="18" charset="0"/>
              </a:rPr>
              <a:t>različitih kultura</a:t>
            </a:r>
            <a:r>
              <a:rPr lang="en-US" sz="2400" dirty="0">
                <a:latin typeface="Book Antiqua" pitchFamily="18" charset="0"/>
              </a:rPr>
              <a:t>;</a:t>
            </a:r>
            <a:endParaRPr lang="hr-HR" sz="24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Book Antiqua" pitchFamily="18" charset="0"/>
                <a:ea typeface="Cambria Math"/>
                <a:cs typeface="Times New Roman" pitchFamily="-106" charset="0"/>
              </a:rPr>
              <a:t>⇨ </a:t>
            </a:r>
            <a:r>
              <a:rPr lang="hr-HR" sz="2400" dirty="0" smtClean="0">
                <a:solidFill>
                  <a:srgbClr val="C00000"/>
                </a:solidFill>
                <a:latin typeface="Book Antiqua" pitchFamily="18" charset="0"/>
              </a:rPr>
              <a:t>interkulturaln</a:t>
            </a:r>
            <a:r>
              <a:rPr lang="en-US" sz="2400" dirty="0" smtClean="0">
                <a:solidFill>
                  <a:srgbClr val="C00000"/>
                </a:solidFill>
                <a:latin typeface="Book Antiqua" pitchFamily="18" charset="0"/>
              </a:rPr>
              <a:t>u</a:t>
            </a:r>
            <a:r>
              <a:rPr lang="hr-HR" sz="2400" dirty="0" smtClean="0">
                <a:solidFill>
                  <a:srgbClr val="C00000"/>
                </a:solidFill>
                <a:latin typeface="Book Antiqua" pitchFamily="18" charset="0"/>
              </a:rPr>
              <a:t> osjetljivost</a:t>
            </a:r>
            <a:endParaRPr lang="en-GB" sz="2400" dirty="0" smtClean="0">
              <a:latin typeface="Book Antiqua" pitchFamily="18" charset="0"/>
            </a:endParaRPr>
          </a:p>
          <a:p>
            <a:pPr>
              <a:buNone/>
            </a:pPr>
            <a:endParaRPr lang="en-US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sz="2400" b="1" dirty="0" err="1" smtClean="0">
                <a:solidFill>
                  <a:srgbClr val="C00000"/>
                </a:solidFill>
                <a:latin typeface="Book Antiqua" pitchFamily="18" charset="0"/>
              </a:rPr>
              <a:t>Interkulturalna</a:t>
            </a:r>
            <a:r>
              <a:rPr lang="en-US" sz="2400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Book Antiqua" pitchFamily="18" charset="0"/>
              </a:rPr>
              <a:t>kompetentnost</a:t>
            </a:r>
            <a:r>
              <a:rPr lang="en-US" sz="2400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latin typeface="Book Antiqua" pitchFamily="18" charset="0"/>
              </a:rPr>
              <a:t>je </a:t>
            </a:r>
            <a:r>
              <a:rPr lang="en-US" sz="2400" dirty="0" err="1" smtClean="0">
                <a:latin typeface="Book Antiqua" pitchFamily="18" charset="0"/>
              </a:rPr>
              <a:t>sposobnost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uspešnog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komuniciranja</a:t>
            </a:r>
            <a:r>
              <a:rPr lang="en-US" sz="2400" dirty="0" smtClean="0">
                <a:latin typeface="Book Antiqua" pitchFamily="18" charset="0"/>
              </a:rPr>
              <a:t> sa </a:t>
            </a:r>
            <a:r>
              <a:rPr lang="en-US" sz="2400" dirty="0" err="1" smtClean="0">
                <a:latin typeface="Book Antiqua" pitchFamily="18" charset="0"/>
              </a:rPr>
              <a:t>osobama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iz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drugih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kultura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koja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počiva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stavovima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znanjima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veštinama</a:t>
            </a:r>
            <a:r>
              <a:rPr lang="en-US" sz="2400" dirty="0" smtClean="0">
                <a:latin typeface="Book Antiqua" pitchFamily="18" charset="0"/>
              </a:rPr>
              <a:t>.</a:t>
            </a:r>
            <a:endParaRPr lang="en-US" sz="2400" dirty="0">
              <a:latin typeface="Book Antiqua" pitchFamily="18" charset="0"/>
            </a:endParaRPr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14290"/>
            <a:ext cx="13573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INTERKULTURALNA KOMPETENCIJA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Book Antiqua" pitchFamily="18" charset="0"/>
              </a:rPr>
              <a:t>Da</a:t>
            </a:r>
            <a:r>
              <a:rPr lang="en-US" dirty="0" smtClean="0">
                <a:latin typeface="Book Antiqua" pitchFamily="18" charset="0"/>
              </a:rPr>
              <a:t> bi se </a:t>
            </a:r>
            <a:r>
              <a:rPr lang="en-US" dirty="0" err="1" smtClean="0">
                <a:latin typeface="Book Antiqua" pitchFamily="18" charset="0"/>
              </a:rPr>
              <a:t>putem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obrazovanja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kod</a:t>
            </a:r>
            <a:r>
              <a:rPr lang="en-US" dirty="0" smtClean="0">
                <a:latin typeface="Book Antiqua" pitchFamily="18" charset="0"/>
              </a:rPr>
              <a:t> učenika </a:t>
            </a:r>
            <a:r>
              <a:rPr lang="en-US" dirty="0" err="1" smtClean="0">
                <a:latin typeface="Book Antiqua" pitchFamily="18" charset="0"/>
              </a:rPr>
              <a:t>razvijala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interkulturalna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kompetencija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neophodno</a:t>
            </a:r>
            <a:r>
              <a:rPr lang="en-US" dirty="0" smtClean="0">
                <a:latin typeface="Book Antiqua" pitchFamily="18" charset="0"/>
              </a:rPr>
              <a:t> je, </a:t>
            </a:r>
            <a:r>
              <a:rPr lang="en-US" dirty="0" err="1" smtClean="0">
                <a:latin typeface="Book Antiqua" pitchFamily="18" charset="0"/>
              </a:rPr>
              <a:t>potrebno</a:t>
            </a:r>
            <a:r>
              <a:rPr lang="en-US" dirty="0" smtClean="0">
                <a:latin typeface="Book Antiqua" pitchFamily="18" charset="0"/>
              </a:rPr>
              <a:t> je </a:t>
            </a:r>
            <a:r>
              <a:rPr lang="en-US" dirty="0" err="1" smtClean="0">
                <a:latin typeface="Book Antiqua" pitchFamily="18" charset="0"/>
              </a:rPr>
              <a:t>da</a:t>
            </a:r>
            <a:endParaRPr lang="en-US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Book Antiqua" pitchFamily="18" charset="0"/>
              </a:rPr>
              <a:t>NASTAVNIK/ NASTAVNICI</a:t>
            </a:r>
          </a:p>
          <a:p>
            <a:pPr algn="just">
              <a:buNone/>
            </a:pPr>
            <a:r>
              <a:rPr lang="en-US" dirty="0" err="1" smtClean="0">
                <a:latin typeface="Book Antiqua" pitchFamily="18" charset="0"/>
              </a:rPr>
              <a:t>ima</a:t>
            </a:r>
            <a:r>
              <a:rPr lang="en-US" dirty="0" smtClean="0">
                <a:latin typeface="Book Antiqua" pitchFamily="18" charset="0"/>
              </a:rPr>
              <a:t>/ </a:t>
            </a:r>
            <a:r>
              <a:rPr lang="en-US" dirty="0" err="1" smtClean="0">
                <a:latin typeface="Book Antiqua" pitchFamily="18" charset="0"/>
              </a:rPr>
              <a:t>imaju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razvijenu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ovu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kompetenciju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uz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napomenu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</a:t>
            </a:r>
            <a:r>
              <a:rPr lang="en-US" dirty="0" smtClean="0">
                <a:latin typeface="Book Antiqua" pitchFamily="18" charset="0"/>
              </a:rPr>
              <a:t> se </a:t>
            </a:r>
            <a:r>
              <a:rPr lang="en-US" dirty="0" err="1" smtClean="0">
                <a:latin typeface="Book Antiqua" pitchFamily="18" charset="0"/>
              </a:rPr>
              <a:t>ona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razvija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tokom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celog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života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tj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deo</a:t>
            </a:r>
            <a:r>
              <a:rPr lang="en-US" dirty="0" smtClean="0">
                <a:latin typeface="Book Antiqua" pitchFamily="18" charset="0"/>
              </a:rPr>
              <a:t> je </a:t>
            </a:r>
            <a:r>
              <a:rPr lang="en-US" dirty="0" err="1" smtClean="0">
                <a:latin typeface="Book Antiqua" pitchFamily="18" charset="0"/>
              </a:rPr>
              <a:t>celoživotnog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učenja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nastavnika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14290"/>
            <a:ext cx="13573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INTERKULTURALNO OBRAZOVANJE</a:t>
            </a:r>
            <a:endParaRPr lang="en-US" sz="2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>
                <a:latin typeface="Book Antiqua" pitchFamily="18" charset="0"/>
              </a:rPr>
              <a:t>Ko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sam</a:t>
            </a:r>
            <a:r>
              <a:rPr lang="en-US" b="1" dirty="0" smtClean="0">
                <a:latin typeface="Book Antiqua" pitchFamily="18" charset="0"/>
              </a:rPr>
              <a:t> JA, </a:t>
            </a:r>
            <a:r>
              <a:rPr lang="en-US" b="1" dirty="0" err="1" smtClean="0">
                <a:latin typeface="Book Antiqua" pitchFamily="18" charset="0"/>
              </a:rPr>
              <a:t>Ko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si</a:t>
            </a:r>
            <a:r>
              <a:rPr lang="en-US" b="1" dirty="0" smtClean="0">
                <a:latin typeface="Book Antiqua" pitchFamily="18" charset="0"/>
              </a:rPr>
              <a:t> TI?</a:t>
            </a:r>
          </a:p>
          <a:p>
            <a:pPr>
              <a:buNone/>
            </a:pPr>
            <a:endParaRPr lang="en-US" b="1" dirty="0">
              <a:latin typeface="Book Antiqua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Book Antiqua" pitchFamily="18" charset="0"/>
              </a:rPr>
              <a:t>Ja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sam</a:t>
            </a:r>
            <a:r>
              <a:rPr lang="en-US" b="1" dirty="0" smtClean="0">
                <a:latin typeface="Book Antiqua" pitchFamily="18" charset="0"/>
              </a:rPr>
              <a:t>…..</a:t>
            </a:r>
            <a:endParaRPr lang="en-US" dirty="0">
              <a:latin typeface="Book Antiqua" pitchFamily="18" charset="0"/>
            </a:endParaRPr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142852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2" descr="&amp;Rcy;&amp;iecy;&amp;zcy;&amp;ucy;&amp;lcy;&amp;tcy;&amp;acy;&amp;tcy; &amp;scy;&amp;lcy;&amp;icy;&amp;kcy;&amp;acy; &amp;zcy;&amp;acy; interkulturalnost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429124" y="2357430"/>
            <a:ext cx="4000528" cy="4071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INTERKULTURALNA KOMPETENCIJA</a:t>
            </a:r>
            <a:b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NASTAVNICI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hr-HR" sz="2600" b="1" dirty="0" smtClean="0">
                <a:solidFill>
                  <a:srgbClr val="C00000"/>
                </a:solidFill>
                <a:latin typeface="Book Antiqua" pitchFamily="18" charset="0"/>
              </a:rPr>
              <a:t>KARAKTERISTIKE INTERKULTURALNO KOMPETENTNOG NASTAVNIKA SU:</a:t>
            </a:r>
            <a:endParaRPr lang="en-US" sz="26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>
              <a:lnSpc>
                <a:spcPct val="130000"/>
              </a:lnSpc>
            </a:pPr>
            <a:r>
              <a:rPr lang="en-US" dirty="0" err="1" smtClean="0">
                <a:latin typeface="Book Antiqua" pitchFamily="18" charset="0"/>
              </a:rPr>
              <a:t>kompetencija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hr-HR" dirty="0" smtClean="0">
                <a:latin typeface="Book Antiqua" pitchFamily="18" charset="0"/>
              </a:rPr>
              <a:t>verbaln</a:t>
            </a:r>
            <a:r>
              <a:rPr lang="en-US" dirty="0" smtClean="0">
                <a:latin typeface="Book Antiqua" pitchFamily="18" charset="0"/>
              </a:rPr>
              <a:t>e</a:t>
            </a:r>
            <a:r>
              <a:rPr lang="hr-HR" dirty="0" smtClean="0">
                <a:latin typeface="Book Antiqua" pitchFamily="18" charset="0"/>
              </a:rPr>
              <a:t> i neverbaln</a:t>
            </a:r>
            <a:r>
              <a:rPr lang="en-US" dirty="0" smtClean="0">
                <a:latin typeface="Book Antiqua" pitchFamily="18" charset="0"/>
              </a:rPr>
              <a:t>e </a:t>
            </a:r>
            <a:r>
              <a:rPr lang="en-US" dirty="0" err="1" smtClean="0">
                <a:latin typeface="Book Antiqua" pitchFamily="18" charset="0"/>
              </a:rPr>
              <a:t>komunikacije</a:t>
            </a:r>
            <a:r>
              <a:rPr lang="hr-HR" dirty="0" smtClean="0">
                <a:latin typeface="Book Antiqua" pitchFamily="18" charset="0"/>
              </a:rPr>
              <a:t>;</a:t>
            </a:r>
          </a:p>
          <a:p>
            <a:pPr>
              <a:lnSpc>
                <a:spcPct val="130000"/>
              </a:lnSpc>
            </a:pPr>
            <a:r>
              <a:rPr lang="hr-HR" dirty="0" smtClean="0">
                <a:latin typeface="Book Antiqua" pitchFamily="18" charset="0"/>
              </a:rPr>
              <a:t>poznavanje svoje i druge kulture;</a:t>
            </a:r>
          </a:p>
          <a:p>
            <a:pPr>
              <a:lnSpc>
                <a:spcPct val="130000"/>
              </a:lnSpc>
            </a:pPr>
            <a:r>
              <a:rPr lang="hr-HR" dirty="0" smtClean="0">
                <a:latin typeface="Book Antiqua" pitchFamily="18" charset="0"/>
              </a:rPr>
              <a:t>pošt</a:t>
            </a:r>
            <a:r>
              <a:rPr lang="en-US" dirty="0" smtClean="0">
                <a:latin typeface="Book Antiqua" pitchFamily="18" charset="0"/>
              </a:rPr>
              <a:t>o</a:t>
            </a:r>
            <a:r>
              <a:rPr lang="hr-HR" dirty="0" smtClean="0">
                <a:latin typeface="Book Antiqua" pitchFamily="18" charset="0"/>
              </a:rPr>
              <a:t>vanj</a:t>
            </a:r>
            <a:r>
              <a:rPr lang="en-US" dirty="0" smtClean="0">
                <a:latin typeface="Book Antiqua" pitchFamily="18" charset="0"/>
              </a:rPr>
              <a:t>e</a:t>
            </a:r>
            <a:r>
              <a:rPr lang="hr-HR" dirty="0" smtClean="0">
                <a:latin typeface="Book Antiqua" pitchFamily="18" charset="0"/>
              </a:rPr>
              <a:t>, razumevanj</a:t>
            </a:r>
            <a:r>
              <a:rPr lang="en-US" dirty="0" smtClean="0">
                <a:latin typeface="Book Antiqua" pitchFamily="18" charset="0"/>
              </a:rPr>
              <a:t>e</a:t>
            </a:r>
            <a:r>
              <a:rPr lang="hr-HR" dirty="0" smtClean="0">
                <a:latin typeface="Book Antiqua" pitchFamily="18" charset="0"/>
              </a:rPr>
              <a:t> i prihva</a:t>
            </a:r>
            <a:r>
              <a:rPr lang="en-US" dirty="0" smtClean="0">
                <a:latin typeface="Book Antiqua" pitchFamily="18" charset="0"/>
              </a:rPr>
              <a:t>t</a:t>
            </a:r>
            <a:r>
              <a:rPr lang="hr-HR" dirty="0" smtClean="0">
                <a:latin typeface="Book Antiqua" pitchFamily="18" charset="0"/>
              </a:rPr>
              <a:t>anj</a:t>
            </a:r>
            <a:r>
              <a:rPr lang="en-US" dirty="0" smtClean="0">
                <a:latin typeface="Book Antiqua" pitchFamily="18" charset="0"/>
              </a:rPr>
              <a:t>e</a:t>
            </a:r>
            <a:r>
              <a:rPr lang="hr-HR" dirty="0" smtClean="0">
                <a:latin typeface="Book Antiqua" pitchFamily="18" charset="0"/>
              </a:rPr>
              <a:t> učenika koji pripadaju drugim kulturama;</a:t>
            </a:r>
            <a:r>
              <a:rPr lang="en-US" dirty="0" smtClean="0">
                <a:latin typeface="Book Antiqua" pitchFamily="18" charset="0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hr-HR" dirty="0" smtClean="0">
                <a:latin typeface="Book Antiqua" pitchFamily="18" charset="0"/>
              </a:rPr>
              <a:t>nteraktivan odnos s “drugim”;</a:t>
            </a:r>
            <a:endParaRPr lang="en-US" dirty="0" smtClean="0">
              <a:latin typeface="Book Antiqua" pitchFamily="18" charset="0"/>
            </a:endParaRPr>
          </a:p>
          <a:p>
            <a:pPr>
              <a:lnSpc>
                <a:spcPct val="130000"/>
              </a:lnSpc>
            </a:pPr>
            <a:r>
              <a:rPr lang="en-US" dirty="0" err="1" smtClean="0">
                <a:latin typeface="Book Antiqua" pitchFamily="18" charset="0"/>
              </a:rPr>
              <a:t>otvorenost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kreativnost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fleksibilnost</a:t>
            </a:r>
            <a:endParaRPr lang="en-US" dirty="0" smtClean="0">
              <a:latin typeface="Book Antiqua" pitchFamily="18" charset="0"/>
            </a:endParaRPr>
          </a:p>
          <a:p>
            <a:pPr>
              <a:lnSpc>
                <a:spcPct val="130000"/>
              </a:lnSpc>
            </a:pPr>
            <a:r>
              <a:rPr lang="en-US" dirty="0" err="1" smtClean="0">
                <a:latin typeface="Book Antiqua" pitchFamily="18" charset="0"/>
              </a:rPr>
              <a:t>razumevanje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posledica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diskriminacije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stereotipa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            </a:t>
            </a:r>
            <a:r>
              <a:rPr lang="en-US" dirty="0" err="1" smtClean="0">
                <a:latin typeface="Book Antiqua" pitchFamily="18" charset="0"/>
              </a:rPr>
              <a:t>predrasuda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14290"/>
            <a:ext cx="13573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solidFill>
                  <a:srgbClr val="C00000"/>
                </a:solidFill>
                <a:latin typeface="Book Antiqua" pitchFamily="18" charset="0"/>
              </a:rPr>
              <a:t>Interkulturalno</a:t>
            </a:r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Book Antiqua" pitchFamily="18" charset="0"/>
              </a:rPr>
              <a:t>obrazovanje</a:t>
            </a:r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b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u </a:t>
            </a:r>
            <a:r>
              <a:rPr lang="en-US" sz="2800" b="1" dirty="0" err="1" smtClean="0">
                <a:solidFill>
                  <a:srgbClr val="C00000"/>
                </a:solidFill>
                <a:latin typeface="Book Antiqua" pitchFamily="18" charset="0"/>
              </a:rPr>
              <a:t>mojoj</a:t>
            </a:r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Book Antiqua" pitchFamily="18" charset="0"/>
              </a:rPr>
              <a:t>školi</a:t>
            </a:r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/ PU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err="1" smtClean="0">
                <a:latin typeface="Book Antiqua" pitchFamily="18" charset="0"/>
              </a:rPr>
              <a:t>Razgovor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temu</a:t>
            </a:r>
            <a:r>
              <a:rPr lang="en-US" dirty="0" smtClean="0">
                <a:latin typeface="Book Antiqua" pitchFamily="18" charset="0"/>
              </a:rPr>
              <a:t>: </a:t>
            </a:r>
            <a:r>
              <a:rPr lang="en-US" i="1" dirty="0" err="1" smtClean="0">
                <a:solidFill>
                  <a:srgbClr val="C00000"/>
                </a:solidFill>
                <a:latin typeface="Book Antiqua" pitchFamily="18" charset="0"/>
              </a:rPr>
              <a:t>Interkulturalno</a:t>
            </a:r>
            <a:r>
              <a:rPr lang="en-US" i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Book Antiqua" pitchFamily="18" charset="0"/>
              </a:rPr>
              <a:t>obrazovanje</a:t>
            </a:r>
            <a:r>
              <a:rPr lang="en-US" i="1" dirty="0" smtClean="0">
                <a:solidFill>
                  <a:srgbClr val="C00000"/>
                </a:solidFill>
                <a:latin typeface="Book Antiqua" pitchFamily="18" charset="0"/>
              </a:rPr>
              <a:t> u </a:t>
            </a:r>
            <a:r>
              <a:rPr lang="en-US" i="1" dirty="0" err="1" smtClean="0">
                <a:solidFill>
                  <a:srgbClr val="C00000"/>
                </a:solidFill>
                <a:latin typeface="Book Antiqua" pitchFamily="18" charset="0"/>
              </a:rPr>
              <a:t>mojoj</a:t>
            </a:r>
            <a:r>
              <a:rPr lang="en-US" i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latin typeface="Book Antiqua" pitchFamily="18" charset="0"/>
              </a:rPr>
              <a:t>ustanovi</a:t>
            </a:r>
            <a:endParaRPr lang="en-US" i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>
              <a:buFontTx/>
              <a:buNone/>
            </a:pPr>
            <a:endParaRPr lang="en-US" i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latin typeface="Book Antiqua" pitchFamily="18" charset="0"/>
              </a:rPr>
              <a:t>Koja</a:t>
            </a:r>
            <a:r>
              <a:rPr lang="en-US" sz="2400" dirty="0" smtClean="0">
                <a:latin typeface="Book Antiqua" pitchFamily="18" charset="0"/>
              </a:rPr>
              <a:t> je </a:t>
            </a:r>
            <a:r>
              <a:rPr lang="en-US" sz="2400" dirty="0" err="1" smtClean="0">
                <a:latin typeface="Book Antiqua" pitchFamily="18" charset="0"/>
              </a:rPr>
              <a:t>svrha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interkulturalnog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obrazovanja</a:t>
            </a:r>
            <a:r>
              <a:rPr lang="en-US" sz="2400" dirty="0" smtClean="0">
                <a:latin typeface="Book Antiqua" pitchFamily="18" charset="0"/>
              </a:rPr>
              <a:t> u </a:t>
            </a:r>
            <a:r>
              <a:rPr lang="en-US" sz="2400" dirty="0" err="1" smtClean="0">
                <a:latin typeface="Book Antiqua" pitchFamily="18" charset="0"/>
              </a:rPr>
              <a:t>mojoj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školi</a:t>
            </a:r>
            <a:r>
              <a:rPr lang="en-US" sz="2400" dirty="0" smtClean="0">
                <a:latin typeface="Book Antiqua" pitchFamily="18" charset="0"/>
              </a:rPr>
              <a:t>?</a:t>
            </a:r>
          </a:p>
          <a:p>
            <a:pPr>
              <a:buFontTx/>
              <a:buChar char="-"/>
            </a:pPr>
            <a:r>
              <a:rPr lang="en-US" sz="2400" dirty="0" err="1" smtClean="0">
                <a:latin typeface="Book Antiqua" pitchFamily="18" charset="0"/>
              </a:rPr>
              <a:t>Šta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mogu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unapredim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koristeći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interkulturalno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obrazovanje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kao</a:t>
            </a:r>
            <a:r>
              <a:rPr lang="en-US" sz="2400" dirty="0" smtClean="0">
                <a:latin typeface="Book Antiqua" pitchFamily="18" charset="0"/>
              </a:rPr>
              <a:t> instrument? 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Book Antiqua" pitchFamily="18" charset="0"/>
              </a:rPr>
              <a:t>U </a:t>
            </a:r>
            <a:r>
              <a:rPr lang="en-US" sz="2400" dirty="0" err="1" smtClean="0">
                <a:latin typeface="Book Antiqua" pitchFamily="18" charset="0"/>
              </a:rPr>
              <a:t>kojim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školskim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dokumentima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treba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prikažem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rad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interkulturalnom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obrazovanju</a:t>
            </a:r>
            <a:r>
              <a:rPr lang="en-US" sz="2400" dirty="0" smtClean="0">
                <a:latin typeface="Book Antiqua" pitchFamily="18" charset="0"/>
              </a:rPr>
              <a:t>?</a:t>
            </a:r>
            <a:endParaRPr lang="en-US" sz="2400" i="1" dirty="0" smtClean="0">
              <a:latin typeface="Book Antiqua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14290"/>
            <a:ext cx="13573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PREPORUKA</a:t>
            </a:r>
            <a:endParaRPr lang="en-US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501122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b="1" dirty="0" err="1" smtClean="0">
                <a:solidFill>
                  <a:srgbClr val="C00000"/>
                </a:solidFill>
                <a:latin typeface="Book Antiqua" pitchFamily="18" charset="0"/>
              </a:rPr>
              <a:t>Saveta</a:t>
            </a:r>
            <a:r>
              <a:rPr lang="en-US" sz="2400" b="1" dirty="0" smtClean="0">
                <a:solidFill>
                  <a:srgbClr val="C00000"/>
                </a:solidFill>
                <a:latin typeface="Book Antiqua" pitchFamily="18" charset="0"/>
              </a:rPr>
              <a:t> ЕК </a:t>
            </a:r>
            <a:r>
              <a:rPr lang="en-US" sz="2400" b="1" dirty="0" err="1" smtClean="0">
                <a:solidFill>
                  <a:srgbClr val="C00000"/>
                </a:solidFill>
                <a:latin typeface="Book Antiqua" pitchFamily="18" charset="0"/>
              </a:rPr>
              <a:t>iz</a:t>
            </a:r>
            <a:r>
              <a:rPr lang="en-US" sz="2400" b="1" dirty="0" smtClean="0">
                <a:solidFill>
                  <a:srgbClr val="C00000"/>
                </a:solidFill>
                <a:latin typeface="Book Antiqua" pitchFamily="18" charset="0"/>
              </a:rPr>
              <a:t> 2018.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preporuka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koja</a:t>
            </a:r>
            <a:r>
              <a:rPr lang="en-US" sz="2400" dirty="0" smtClean="0">
                <a:latin typeface="Book Antiqua" pitchFamily="18" charset="0"/>
              </a:rPr>
              <a:t> se </a:t>
            </a:r>
            <a:r>
              <a:rPr lang="en-US" sz="2400" dirty="0" err="1" smtClean="0">
                <a:latin typeface="Book Antiqua" pitchFamily="18" charset="0"/>
              </a:rPr>
              <a:t>odnosi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b="1" dirty="0" err="1">
                <a:latin typeface="Book Antiqua" pitchFamily="18" charset="0"/>
              </a:rPr>
              <a:t>p</a:t>
            </a:r>
            <a:r>
              <a:rPr lang="en-US" sz="2400" b="1" dirty="0" err="1" smtClean="0">
                <a:latin typeface="Book Antiqua" pitchFamily="18" charset="0"/>
              </a:rPr>
              <a:t>romovisanje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zajedničkih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vrednosti</a:t>
            </a:r>
            <a:r>
              <a:rPr lang="sr-Cyrl-RS" sz="2400" b="1" dirty="0" smtClean="0">
                <a:latin typeface="Book Antiqua" pitchFamily="18" charset="0"/>
              </a:rPr>
              <a:t>, </a:t>
            </a:r>
            <a:r>
              <a:rPr lang="en-US" sz="2400" b="1" dirty="0" err="1" smtClean="0">
                <a:latin typeface="Book Antiqua" pitchFamily="18" charset="0"/>
              </a:rPr>
              <a:t>inkluzivnog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obrazovanja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i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evropske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dimenzije</a:t>
            </a:r>
            <a:r>
              <a:rPr lang="en-US" sz="2400" b="1" dirty="0" smtClean="0">
                <a:latin typeface="Book Antiqua" pitchFamily="18" charset="0"/>
              </a:rPr>
              <a:t> u </a:t>
            </a:r>
            <a:r>
              <a:rPr lang="en-US" sz="2400" b="1" dirty="0" err="1" smtClean="0">
                <a:latin typeface="Book Antiqua" pitchFamily="18" charset="0"/>
              </a:rPr>
              <a:t>nastavi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sr-Cyrl-RS" sz="2400" b="1" dirty="0" smtClean="0">
                <a:latin typeface="Book Antiqua" pitchFamily="18" charset="0"/>
              </a:rPr>
              <a:t>(8015/18).</a:t>
            </a:r>
          </a:p>
          <a:p>
            <a:pPr algn="just">
              <a:buNone/>
            </a:pPr>
            <a:r>
              <a:rPr lang="en-US" sz="2400" dirty="0" err="1" smtClean="0">
                <a:latin typeface="Book Antiqua" pitchFamily="18" charset="0"/>
              </a:rPr>
              <a:t>Preporuka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prepoznaje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potrebu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promovisanja</a:t>
            </a:r>
            <a:r>
              <a:rPr lang="sr-Cyrl-RS" sz="2400" dirty="0" smtClean="0">
                <a:latin typeface="Book Antiqua" pitchFamily="18" charset="0"/>
              </a:rPr>
              <a:t>:</a:t>
            </a:r>
            <a:r>
              <a:rPr lang="sr-Latn-CS" sz="2400" dirty="0" smtClean="0">
                <a:latin typeface="Book Antiqua" pitchFamily="18" charset="0"/>
              </a:rPr>
              <a:t> </a:t>
            </a:r>
            <a:endParaRPr lang="sr-Cyrl-RS" sz="2400" dirty="0" smtClean="0">
              <a:latin typeface="Book Antiqua" pitchFamily="18" charset="0"/>
            </a:endParaRPr>
          </a:p>
          <a:p>
            <a:pPr algn="just">
              <a:buFontTx/>
              <a:buChar char="-"/>
            </a:pPr>
            <a:r>
              <a:rPr lang="en-US" sz="2400" dirty="0" err="1" smtClean="0">
                <a:latin typeface="Book Antiqua" pitchFamily="18" charset="0"/>
              </a:rPr>
              <a:t>evropske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dimenzije</a:t>
            </a:r>
            <a:r>
              <a:rPr lang="en-US" sz="2400" dirty="0" smtClean="0">
                <a:latin typeface="Book Antiqua" pitchFamily="18" charset="0"/>
              </a:rPr>
              <a:t> u </a:t>
            </a:r>
            <a:r>
              <a:rPr lang="en-US" sz="2400" dirty="0" err="1" smtClean="0">
                <a:latin typeface="Book Antiqua" pitchFamily="18" charset="0"/>
              </a:rPr>
              <a:t>nastavi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kako</a:t>
            </a:r>
            <a:r>
              <a:rPr lang="en-US" sz="2400" dirty="0" smtClean="0">
                <a:latin typeface="Book Antiqua" pitchFamily="18" charset="0"/>
              </a:rPr>
              <a:t> bi se </a:t>
            </a:r>
            <a:r>
              <a:rPr lang="en-US" sz="2400" dirty="0" err="1" smtClean="0">
                <a:latin typeface="Book Antiqua" pitchFamily="18" charset="0"/>
              </a:rPr>
              <a:t>povećalo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razumevanje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zajedničkog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evropskog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nasleđa</a:t>
            </a:r>
            <a:r>
              <a:rPr lang="sr-Cyrl-RS" sz="2400" dirty="0" smtClean="0">
                <a:latin typeface="Book Antiqua" pitchFamily="18" charset="0"/>
              </a:rPr>
              <a:t>,</a:t>
            </a:r>
            <a:r>
              <a:rPr lang="sr-Latn-CS" sz="2400" dirty="0" smtClean="0">
                <a:latin typeface="Book Antiqua" pitchFamily="18" charset="0"/>
              </a:rPr>
              <a:t> </a:t>
            </a:r>
            <a:endParaRPr lang="sr-Cyrl-RS" sz="2400" dirty="0" smtClean="0">
              <a:latin typeface="Book Antiqua" pitchFamily="18" charset="0"/>
            </a:endParaRPr>
          </a:p>
          <a:p>
            <a:pPr algn="just">
              <a:buFontTx/>
              <a:buChar char="-"/>
            </a:pPr>
            <a:r>
              <a:rPr lang="en-US" sz="2400" dirty="0" err="1" smtClean="0">
                <a:latin typeface="Book Antiqua" pitchFamily="18" charset="0"/>
              </a:rPr>
              <a:t>svesti</a:t>
            </a:r>
            <a:r>
              <a:rPr lang="en-US" sz="2400" dirty="0" smtClean="0">
                <a:latin typeface="Book Antiqua" pitchFamily="18" charset="0"/>
              </a:rPr>
              <a:t> o </a:t>
            </a:r>
            <a:r>
              <a:rPr lang="en-US" sz="2400" dirty="0" err="1" smtClean="0">
                <a:latin typeface="Book Antiqua" pitchFamily="18" charset="0"/>
              </a:rPr>
              <a:t>kulturnoj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društvenoj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raznolikosti</a:t>
            </a:r>
            <a:r>
              <a:rPr lang="en-US" sz="2400" dirty="0" smtClean="0">
                <a:latin typeface="Book Antiqua" pitchFamily="18" charset="0"/>
              </a:rPr>
              <a:t> EU </a:t>
            </a:r>
            <a:r>
              <a:rPr lang="en-US" sz="2400" dirty="0" err="1" smtClean="0">
                <a:latin typeface="Book Antiqua" pitchFamily="18" charset="0"/>
              </a:rPr>
              <a:t>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njenih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država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članica</a:t>
            </a:r>
            <a:r>
              <a:rPr lang="sr-Latn-CS" sz="2400" dirty="0" smtClean="0">
                <a:latin typeface="Book Antiqua" pitchFamily="18" charset="0"/>
              </a:rPr>
              <a:t>.</a:t>
            </a:r>
            <a:r>
              <a:rPr lang="en-US" sz="2400" dirty="0" smtClean="0">
                <a:latin typeface="Book Antiqua" pitchFamily="18" charset="0"/>
              </a:rPr>
              <a:t> </a:t>
            </a:r>
            <a:endParaRPr lang="sr-Cyrl-RS" sz="2400" dirty="0" smtClean="0">
              <a:latin typeface="Book Antiqua" pitchFamily="18" charset="0"/>
            </a:endParaRPr>
          </a:p>
          <a:p>
            <a:pPr algn="just">
              <a:buNone/>
            </a:pPr>
            <a:r>
              <a:rPr lang="en-US" sz="2400" dirty="0" err="1" smtClean="0">
                <a:latin typeface="Book Antiqua" pitchFamily="18" charset="0"/>
              </a:rPr>
              <a:t>Preporuka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takođe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naglašava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važnost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inkluzivnog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obrazovanja</a:t>
            </a:r>
            <a:r>
              <a:rPr lang="en-US" sz="2400" dirty="0" smtClean="0">
                <a:latin typeface="Book Antiqua" pitchFamily="18" charset="0"/>
              </a:rPr>
              <a:t> u </a:t>
            </a:r>
            <a:r>
              <a:rPr lang="en-US" sz="2400" dirty="0" err="1" smtClean="0">
                <a:latin typeface="Book Antiqua" pitchFamily="18" charset="0"/>
              </a:rPr>
              <a:t>svim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sredinama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za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učenje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dirty="0" err="1" smtClean="0">
                <a:latin typeface="Book Antiqua" pitchFamily="18" charset="0"/>
              </a:rPr>
              <a:t>uključujući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sve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nivoe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obrazovanja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obuka</a:t>
            </a:r>
            <a:r>
              <a:rPr lang="en-US" sz="2400" dirty="0" smtClean="0">
                <a:latin typeface="Book Antiqua" pitchFamily="18" charset="0"/>
              </a:rPr>
              <a:t> u </a:t>
            </a:r>
            <a:r>
              <a:rPr lang="en-US" sz="2400" dirty="0" err="1" smtClean="0">
                <a:latin typeface="Book Antiqua" pitchFamily="18" charset="0"/>
              </a:rPr>
              <a:t>doživotnoj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perspektivi</a:t>
            </a:r>
            <a:r>
              <a:rPr lang="en-US" sz="24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sz="2400" dirty="0" err="1">
                <a:latin typeface="Book Antiqua" pitchFamily="18" charset="0"/>
              </a:rPr>
              <a:t>O</a:t>
            </a:r>
            <a:r>
              <a:rPr lang="en-US" sz="2400" dirty="0" err="1" smtClean="0">
                <a:latin typeface="Book Antiqua" pitchFamily="18" charset="0"/>
              </a:rPr>
              <a:t>slanja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i="1" dirty="0" err="1" smtClean="0">
                <a:latin typeface="Book Antiqua" pitchFamily="18" charset="0"/>
              </a:rPr>
              <a:t>Parisku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i="1" dirty="0" err="1" smtClean="0">
                <a:latin typeface="Book Antiqua" pitchFamily="18" charset="0"/>
              </a:rPr>
              <a:t>deklaraciju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iz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sr-Cyrl-RS" sz="2400" dirty="0" smtClean="0">
                <a:latin typeface="Book Antiqua" pitchFamily="18" charset="0"/>
              </a:rPr>
              <a:t>2015. </a:t>
            </a:r>
            <a:r>
              <a:rPr lang="en-US" sz="2400" dirty="0" err="1" smtClean="0">
                <a:latin typeface="Book Antiqua" pitchFamily="18" charset="0"/>
              </a:rPr>
              <a:t>koja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promoviše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i="1" dirty="0" err="1" smtClean="0">
                <a:latin typeface="Book Antiqua" pitchFamily="18" charset="0"/>
              </a:rPr>
              <a:t>građanstvo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i="1" dirty="0" err="1" smtClean="0">
                <a:latin typeface="Book Antiqua" pitchFamily="18" charset="0"/>
              </a:rPr>
              <a:t>i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i="1" dirty="0" err="1" smtClean="0">
                <a:latin typeface="Book Antiqua" pitchFamily="18" charset="0"/>
              </a:rPr>
              <a:t>zajedničke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i="1" dirty="0" err="1" smtClean="0">
                <a:latin typeface="Book Antiqua" pitchFamily="18" charset="0"/>
              </a:rPr>
              <a:t>vrednosti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i="1" dirty="0" err="1" smtClean="0">
                <a:latin typeface="Book Antiqua" pitchFamily="18" charset="0"/>
              </a:rPr>
              <a:t>slobode</a:t>
            </a:r>
            <a:r>
              <a:rPr lang="en-US" sz="2400" i="1" dirty="0" smtClean="0">
                <a:latin typeface="Book Antiqua" pitchFamily="18" charset="0"/>
              </a:rPr>
              <a:t>, </a:t>
            </a:r>
            <a:r>
              <a:rPr lang="en-US" sz="2400" i="1" dirty="0" err="1" smtClean="0">
                <a:latin typeface="Book Antiqua" pitchFamily="18" charset="0"/>
              </a:rPr>
              <a:t>tolerancije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i="1" dirty="0" err="1" smtClean="0">
                <a:latin typeface="Book Antiqua" pitchFamily="18" charset="0"/>
              </a:rPr>
              <a:t>i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i="1" dirty="0" err="1" smtClean="0">
                <a:latin typeface="Book Antiqua" pitchFamily="18" charset="0"/>
              </a:rPr>
              <a:t>nediskriminacije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putem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obrazovanja</a:t>
            </a:r>
            <a:r>
              <a:rPr lang="en-US" sz="2400" dirty="0" smtClean="0">
                <a:latin typeface="Book Antiqua" pitchFamily="18" charset="0"/>
              </a:rPr>
              <a:t>. </a:t>
            </a:r>
            <a:endParaRPr lang="sr-Cyrl-RS" sz="2400" dirty="0" smtClean="0">
              <a:latin typeface="Book Antiqua" pitchFamily="18" charset="0"/>
            </a:endParaRPr>
          </a:p>
          <a:p>
            <a:pPr>
              <a:buNone/>
            </a:pPr>
            <a:endParaRPr lang="en-US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Book Antiqua" pitchFamily="18" charset="0"/>
              </a:rPr>
              <a:t>Države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članice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pozvane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ojačaju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saradnju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nivou</a:t>
            </a:r>
            <a:r>
              <a:rPr lang="en-US" sz="2400" dirty="0" smtClean="0">
                <a:latin typeface="Book Antiqua" pitchFamily="18" charset="0"/>
              </a:rPr>
              <a:t> EU u 4 </a:t>
            </a:r>
            <a:r>
              <a:rPr lang="en-US" sz="2400" dirty="0" err="1" smtClean="0">
                <a:latin typeface="Book Antiqua" pitchFamily="18" charset="0"/>
              </a:rPr>
              <a:t>oblasti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i</a:t>
            </a:r>
            <a:r>
              <a:rPr lang="en-US" sz="2400" dirty="0" smtClean="0">
                <a:latin typeface="Book Antiqua" pitchFamily="18" charset="0"/>
              </a:rPr>
              <a:t> to u:</a:t>
            </a:r>
            <a:endParaRPr lang="en-US" sz="2400" dirty="0"/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14290"/>
            <a:ext cx="13573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PREPORUKA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sz="3100" dirty="0" smtClean="0">
                <a:latin typeface="Book Antiqua" pitchFamily="18" charset="0"/>
              </a:rPr>
              <a:t>1. </a:t>
            </a:r>
            <a:r>
              <a:rPr lang="en-US" sz="3100" dirty="0" err="1" smtClean="0">
                <a:latin typeface="Book Antiqua" pitchFamily="18" charset="0"/>
              </a:rPr>
              <a:t>sticanju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i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razvijanju</a:t>
            </a:r>
            <a:r>
              <a:rPr lang="en-US" sz="3100" dirty="0" smtClean="0">
                <a:latin typeface="Book Antiqua" pitchFamily="18" charset="0"/>
              </a:rPr>
              <a:t>  </a:t>
            </a:r>
            <a:r>
              <a:rPr lang="en-US" sz="3100" b="1" dirty="0" err="1" smtClean="0">
                <a:latin typeface="Book Antiqua" pitchFamily="18" charset="0"/>
              </a:rPr>
              <a:t>društvene</a:t>
            </a:r>
            <a:r>
              <a:rPr lang="en-US" sz="3100" b="1" dirty="0" smtClean="0">
                <a:latin typeface="Book Antiqua" pitchFamily="18" charset="0"/>
              </a:rPr>
              <a:t>, </a:t>
            </a:r>
            <a:r>
              <a:rPr lang="en-US" sz="3100" b="1" dirty="0" err="1" smtClean="0">
                <a:latin typeface="Book Antiqua" pitchFamily="18" charset="0"/>
              </a:rPr>
              <a:t>građanske</a:t>
            </a:r>
            <a:r>
              <a:rPr lang="en-US" sz="3100" b="1" dirty="0" smtClean="0">
                <a:latin typeface="Book Antiqua" pitchFamily="18" charset="0"/>
              </a:rPr>
              <a:t> </a:t>
            </a:r>
            <a:r>
              <a:rPr lang="en-US" sz="3100" b="1" dirty="0" err="1" smtClean="0">
                <a:latin typeface="Book Antiqua" pitchFamily="18" charset="0"/>
              </a:rPr>
              <a:t>i</a:t>
            </a:r>
            <a:r>
              <a:rPr lang="en-US" sz="3100" b="1" dirty="0" smtClean="0">
                <a:latin typeface="Book Antiqua" pitchFamily="18" charset="0"/>
              </a:rPr>
              <a:t> </a:t>
            </a:r>
            <a:r>
              <a:rPr lang="en-US" sz="3100" b="1" dirty="0" err="1" smtClean="0">
                <a:latin typeface="Book Antiqua" pitchFamily="18" charset="0"/>
              </a:rPr>
              <a:t>interkulturalne</a:t>
            </a:r>
            <a:r>
              <a:rPr lang="en-US" sz="3100" b="1" dirty="0" smtClean="0">
                <a:latin typeface="Book Antiqua" pitchFamily="18" charset="0"/>
              </a:rPr>
              <a:t> </a:t>
            </a:r>
            <a:r>
              <a:rPr lang="en-US" sz="3100" b="1" dirty="0" err="1" smtClean="0">
                <a:latin typeface="Book Antiqua" pitchFamily="18" charset="0"/>
              </a:rPr>
              <a:t>kompetencije</a:t>
            </a:r>
            <a:r>
              <a:rPr lang="sr-Latn-CS" sz="3100" dirty="0" smtClean="0">
                <a:latin typeface="Book Antiqua" pitchFamily="18" charset="0"/>
              </a:rPr>
              <a:t>, </a:t>
            </a:r>
            <a:r>
              <a:rPr lang="en-US" sz="3100" dirty="0" err="1" smtClean="0">
                <a:latin typeface="Book Antiqua" pitchFamily="18" charset="0"/>
              </a:rPr>
              <a:t>putem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promovisanja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demokratskih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vrednosti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i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osnovnih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prava</a:t>
            </a:r>
            <a:r>
              <a:rPr lang="sr-Latn-CS" sz="3100" dirty="0" smtClean="0">
                <a:latin typeface="Book Antiqua" pitchFamily="18" charset="0"/>
              </a:rPr>
              <a:t>, </a:t>
            </a:r>
            <a:r>
              <a:rPr lang="en-US" sz="3100" dirty="0" err="1" smtClean="0">
                <a:latin typeface="Book Antiqua" pitchFamily="18" charset="0"/>
              </a:rPr>
              <a:t>socijalne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uključenosti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i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nediskriminacije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i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aktivnog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građanstva</a:t>
            </a:r>
            <a:r>
              <a:rPr lang="sr-Latn-CS" sz="3100" dirty="0" smtClean="0">
                <a:latin typeface="Book Antiqua" pitchFamily="18" charset="0"/>
              </a:rPr>
              <a:t>;</a:t>
            </a:r>
            <a:endParaRPr lang="en-US" sz="3100" dirty="0" smtClean="0">
              <a:latin typeface="Book Antiqua" pitchFamily="18" charset="0"/>
            </a:endParaRPr>
          </a:p>
          <a:p>
            <a:pPr lvl="0">
              <a:buNone/>
            </a:pPr>
            <a:r>
              <a:rPr lang="sr-Cyrl-RS" sz="3100" dirty="0" smtClean="0">
                <a:latin typeface="Book Antiqua" pitchFamily="18" charset="0"/>
              </a:rPr>
              <a:t>2. </a:t>
            </a:r>
            <a:r>
              <a:rPr lang="en-US" sz="3100" dirty="0" err="1" smtClean="0">
                <a:latin typeface="Book Antiqua" pitchFamily="18" charset="0"/>
              </a:rPr>
              <a:t>jačanju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b="1" dirty="0" err="1" smtClean="0">
                <a:latin typeface="Book Antiqua" pitchFamily="18" charset="0"/>
              </a:rPr>
              <a:t>kritičkog</a:t>
            </a:r>
            <a:r>
              <a:rPr lang="en-US" sz="3100" b="1" dirty="0" smtClean="0">
                <a:latin typeface="Book Antiqua" pitchFamily="18" charset="0"/>
              </a:rPr>
              <a:t> </a:t>
            </a:r>
            <a:r>
              <a:rPr lang="en-US" sz="3100" b="1" dirty="0" err="1" smtClean="0">
                <a:latin typeface="Book Antiqua" pitchFamily="18" charset="0"/>
              </a:rPr>
              <a:t>mišljenja</a:t>
            </a:r>
            <a:r>
              <a:rPr lang="en-US" sz="3100" b="1" dirty="0" smtClean="0">
                <a:latin typeface="Book Antiqua" pitchFamily="18" charset="0"/>
              </a:rPr>
              <a:t> </a:t>
            </a:r>
            <a:r>
              <a:rPr lang="en-US" sz="3100" b="1" dirty="0" err="1" smtClean="0">
                <a:latin typeface="Book Antiqua" pitchFamily="18" charset="0"/>
              </a:rPr>
              <a:t>i</a:t>
            </a:r>
            <a:r>
              <a:rPr lang="en-US" sz="3100" b="1" dirty="0" smtClean="0">
                <a:latin typeface="Book Antiqua" pitchFamily="18" charset="0"/>
              </a:rPr>
              <a:t> </a:t>
            </a:r>
            <a:r>
              <a:rPr lang="en-US" sz="3100" b="1" dirty="0" err="1" smtClean="0">
                <a:latin typeface="Book Antiqua" pitchFamily="18" charset="0"/>
              </a:rPr>
              <a:t>medijske</a:t>
            </a:r>
            <a:r>
              <a:rPr lang="en-US" sz="3100" b="1" dirty="0" smtClean="0">
                <a:latin typeface="Book Antiqua" pitchFamily="18" charset="0"/>
              </a:rPr>
              <a:t> </a:t>
            </a:r>
            <a:r>
              <a:rPr lang="en-US" sz="3100" b="1" dirty="0" err="1" smtClean="0">
                <a:latin typeface="Book Antiqua" pitchFamily="18" charset="0"/>
              </a:rPr>
              <a:t>pismenosti</a:t>
            </a:r>
            <a:r>
              <a:rPr lang="sr-Latn-CS" sz="3100" dirty="0" smtClean="0">
                <a:latin typeface="Book Antiqua" pitchFamily="18" charset="0"/>
              </a:rPr>
              <a:t>, </a:t>
            </a:r>
            <a:r>
              <a:rPr lang="en-US" sz="3100" dirty="0" err="1" smtClean="0">
                <a:latin typeface="Book Antiqua" pitchFamily="18" charset="0"/>
              </a:rPr>
              <a:t>posebno</a:t>
            </a:r>
            <a:r>
              <a:rPr lang="en-US" sz="3100" dirty="0" smtClean="0">
                <a:latin typeface="Book Antiqua" pitchFamily="18" charset="0"/>
              </a:rPr>
              <a:t> u </a:t>
            </a:r>
            <a:r>
              <a:rPr lang="en-US" sz="3100" dirty="0" err="1" smtClean="0">
                <a:latin typeface="Book Antiqua" pitchFamily="18" charset="0"/>
              </a:rPr>
              <a:t>korišćenju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interneta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i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društvenih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medija</a:t>
            </a:r>
            <a:r>
              <a:rPr lang="sr-Latn-CS" sz="3100" dirty="0" smtClean="0">
                <a:latin typeface="Book Antiqua" pitchFamily="18" charset="0"/>
              </a:rPr>
              <a:t>, </a:t>
            </a:r>
            <a:r>
              <a:rPr lang="en-US" sz="3100" dirty="0" err="1" smtClean="0">
                <a:latin typeface="Book Antiqua" pitchFamily="18" charset="0"/>
              </a:rPr>
              <a:t>kako</a:t>
            </a:r>
            <a:r>
              <a:rPr lang="en-US" sz="3100" dirty="0" smtClean="0">
                <a:latin typeface="Book Antiqua" pitchFamily="18" charset="0"/>
              </a:rPr>
              <a:t> bi se </a:t>
            </a:r>
            <a:r>
              <a:rPr lang="en-US" sz="3100" dirty="0" err="1" smtClean="0">
                <a:latin typeface="Book Antiqua" pitchFamily="18" charset="0"/>
              </a:rPr>
              <a:t>razvila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otpornost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na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sve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oblike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diskriminacije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i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indoktrinacije</a:t>
            </a:r>
            <a:r>
              <a:rPr lang="sr-Cyrl-RS" sz="3100" dirty="0" smtClean="0">
                <a:latin typeface="Book Antiqua" pitchFamily="18" charset="0"/>
              </a:rPr>
              <a:t>;</a:t>
            </a:r>
            <a:r>
              <a:rPr lang="sr-Latn-CS" sz="3100" dirty="0" smtClean="0">
                <a:latin typeface="Book Antiqua" pitchFamily="18" charset="0"/>
              </a:rPr>
              <a:t> </a:t>
            </a:r>
            <a:endParaRPr lang="sr-Cyrl-RS" sz="3100" dirty="0" smtClean="0">
              <a:latin typeface="Book Antiqua" pitchFamily="18" charset="0"/>
            </a:endParaRPr>
          </a:p>
          <a:p>
            <a:pPr lvl="0">
              <a:buNone/>
            </a:pPr>
            <a:r>
              <a:rPr lang="sr-Cyrl-RS" sz="3100" dirty="0" smtClean="0">
                <a:latin typeface="Book Antiqua" pitchFamily="18" charset="0"/>
              </a:rPr>
              <a:t>3. </a:t>
            </a:r>
            <a:r>
              <a:rPr lang="en-US" sz="3100" dirty="0" err="1" smtClean="0">
                <a:latin typeface="Book Antiqua" pitchFamily="18" charset="0"/>
              </a:rPr>
              <a:t>podsticanju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da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sistemi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obrazovanja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odgovore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na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potrebe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obrazovanja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dece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i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omladine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iz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socijalno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ugroženih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sredina</a:t>
            </a:r>
            <a:r>
              <a:rPr lang="sr-Cyrl-RS" sz="3100" dirty="0" smtClean="0">
                <a:latin typeface="Book Antiqua" pitchFamily="18" charset="0"/>
              </a:rPr>
              <a:t>;</a:t>
            </a:r>
            <a:endParaRPr lang="en-US" sz="3100" dirty="0" smtClean="0">
              <a:latin typeface="Book Antiqua" pitchFamily="18" charset="0"/>
            </a:endParaRPr>
          </a:p>
          <a:p>
            <a:pPr lvl="0">
              <a:buNone/>
            </a:pPr>
            <a:r>
              <a:rPr lang="sr-Cyrl-RS" sz="3100" dirty="0" smtClean="0">
                <a:latin typeface="Book Antiqua" pitchFamily="18" charset="0"/>
              </a:rPr>
              <a:t>4. </a:t>
            </a:r>
            <a:r>
              <a:rPr lang="en-US" sz="3100" dirty="0" err="1" smtClean="0">
                <a:latin typeface="Book Antiqua" pitchFamily="18" charset="0"/>
              </a:rPr>
              <a:t>promovisanju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b="1" dirty="0" err="1" smtClean="0">
                <a:latin typeface="Book Antiqua" pitchFamily="18" charset="0"/>
              </a:rPr>
              <a:t>međukulturnog</a:t>
            </a:r>
            <a:r>
              <a:rPr lang="en-US" sz="3100" b="1" dirty="0" smtClean="0">
                <a:latin typeface="Book Antiqua" pitchFamily="18" charset="0"/>
              </a:rPr>
              <a:t> </a:t>
            </a:r>
            <a:r>
              <a:rPr lang="en-US" sz="3100" b="1" dirty="0" err="1" smtClean="0">
                <a:latin typeface="Book Antiqua" pitchFamily="18" charset="0"/>
              </a:rPr>
              <a:t>dijaloga</a:t>
            </a:r>
            <a:r>
              <a:rPr lang="en-US" sz="3100" b="1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kroz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sve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oblike</a:t>
            </a:r>
            <a:r>
              <a:rPr lang="en-US" sz="3100" dirty="0" smtClean="0">
                <a:latin typeface="Book Antiqua" pitchFamily="18" charset="0"/>
              </a:rPr>
              <a:t> </a:t>
            </a:r>
            <a:r>
              <a:rPr lang="en-US" sz="3100" dirty="0" err="1" smtClean="0">
                <a:latin typeface="Book Antiqua" pitchFamily="18" charset="0"/>
              </a:rPr>
              <a:t>učenja</a:t>
            </a:r>
            <a:r>
              <a:rPr lang="en-US" sz="3100" dirty="0" smtClean="0">
                <a:latin typeface="Book Antiqua" pitchFamily="18" charset="0"/>
              </a:rPr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14290"/>
            <a:ext cx="13573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C00000"/>
                </a:solidFill>
                <a:latin typeface="Book Antiqua" pitchFamily="18" charset="0"/>
              </a:rPr>
              <a:t>ČIJA JE OVO PESMA?</a:t>
            </a:r>
            <a:br>
              <a:rPr lang="en-US" sz="3200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en-US" sz="3200" dirty="0" err="1" smtClean="0">
                <a:solidFill>
                  <a:srgbClr val="C00000"/>
                </a:solidFill>
                <a:latin typeface="Book Antiqua" pitchFamily="18" charset="0"/>
              </a:rPr>
              <a:t>Zašto</a:t>
            </a:r>
            <a:r>
              <a:rPr lang="en-US" sz="3200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Book Antiqua" pitchFamily="18" charset="0"/>
              </a:rPr>
              <a:t>nam</a:t>
            </a:r>
            <a:r>
              <a:rPr lang="en-US" sz="3200" dirty="0" smtClean="0">
                <a:solidFill>
                  <a:srgbClr val="C00000"/>
                </a:solidFill>
                <a:latin typeface="Book Antiqua" pitchFamily="18" charset="0"/>
              </a:rPr>
              <a:t> je to </a:t>
            </a:r>
            <a:r>
              <a:rPr lang="en-US" sz="3200" dirty="0" err="1" smtClean="0">
                <a:solidFill>
                  <a:srgbClr val="C00000"/>
                </a:solidFill>
                <a:latin typeface="Book Antiqua" pitchFamily="18" charset="0"/>
              </a:rPr>
              <a:t>važno</a:t>
            </a:r>
            <a:r>
              <a:rPr lang="en-US" sz="3200" dirty="0" smtClean="0">
                <a:solidFill>
                  <a:srgbClr val="C00000"/>
                </a:solidFill>
                <a:latin typeface="Book Antiqua" pitchFamily="18" charset="0"/>
              </a:rPr>
              <a:t>?</a:t>
            </a:r>
            <a:endParaRPr lang="en-US" sz="3200" dirty="0"/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14290"/>
            <a:ext cx="13573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Veljko\Desktop\14Gk9lMaHR0cDovL29jZG4uZXUvaW1hZ2VzL3B1bHNjbXMvTmpjN01EQV8vMzgyYTZiMDAyNGY2MjMzMDMyMjAzMmU0Yjg4N2ZmMTMuanBlZ5GTAs0C5ACBAAE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93781" y="1600200"/>
            <a:ext cx="715643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ZAŠTO </a:t>
            </a:r>
            <a:r>
              <a:rPr lang="en-US" sz="2800" b="1" dirty="0" err="1" smtClean="0">
                <a:solidFill>
                  <a:srgbClr val="C00000"/>
                </a:solidFill>
                <a:latin typeface="Book Antiqua" pitchFamily="18" charset="0"/>
              </a:rPr>
              <a:t>interkulturalno</a:t>
            </a:r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Book Antiqua" pitchFamily="18" charset="0"/>
              </a:rPr>
              <a:t>obrazovanje</a:t>
            </a:r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?</a:t>
            </a:r>
            <a:endParaRPr lang="en-US" sz="2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 dirty="0" err="1" smtClean="0">
                <a:solidFill>
                  <a:srgbClr val="C00000"/>
                </a:solidFill>
                <a:latin typeface="Book Antiqua" pitchFamily="18" charset="0"/>
              </a:rPr>
              <a:t>zbog</a:t>
            </a:r>
            <a:r>
              <a:rPr lang="en-US" b="1" dirty="0" smtClean="0">
                <a:solidFill>
                  <a:srgbClr val="C00000"/>
                </a:solidFill>
                <a:latin typeface="Book Antiqua" pitchFamily="18" charset="0"/>
              </a:rPr>
              <a:t> PROMENA</a:t>
            </a:r>
          </a:p>
          <a:p>
            <a:pPr>
              <a:buFontTx/>
              <a:buNone/>
            </a:pPr>
            <a:r>
              <a:rPr lang="en-US" dirty="0" smtClean="0">
                <a:latin typeface="Book Antiqua" pitchFamily="18" charset="0"/>
              </a:rPr>
              <a:t>⇨u </a:t>
            </a:r>
            <a:r>
              <a:rPr lang="en-US" dirty="0" err="1" smtClean="0">
                <a:latin typeface="Book Antiqua" pitchFamily="18" charset="0"/>
              </a:rPr>
              <a:t>sredstvima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komunikacije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sz="2400" dirty="0" smtClean="0">
                <a:latin typeface="Book Antiqua" pitchFamily="18" charset="0"/>
              </a:rPr>
              <a:t>(</a:t>
            </a:r>
            <a:r>
              <a:rPr lang="en-US" sz="2400" dirty="0" err="1" smtClean="0">
                <a:latin typeface="Book Antiqua" pitchFamily="18" charset="0"/>
              </a:rPr>
              <a:t>društvene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mreže</a:t>
            </a:r>
            <a:r>
              <a:rPr lang="en-US" sz="2400" dirty="0" smtClean="0">
                <a:latin typeface="Book Antiqua" pitchFamily="18" charset="0"/>
              </a:rPr>
              <a:t>)</a:t>
            </a:r>
          </a:p>
          <a:p>
            <a:pPr>
              <a:buFontTx/>
              <a:buNone/>
            </a:pPr>
            <a:r>
              <a:rPr lang="en-US" dirty="0" smtClean="0">
                <a:latin typeface="Book Antiqua" pitchFamily="18" charset="0"/>
              </a:rPr>
              <a:t>⇨</a:t>
            </a:r>
            <a:r>
              <a:rPr lang="en-US" dirty="0" err="1" smtClean="0">
                <a:latin typeface="Book Antiqua" pitchFamily="18" charset="0"/>
              </a:rPr>
              <a:t>ekonomske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socijalne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nejednakosti</a:t>
            </a:r>
            <a:endParaRPr lang="en-US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Book Antiqua" pitchFamily="18" charset="0"/>
              </a:rPr>
              <a:t>⇨</a:t>
            </a:r>
            <a:r>
              <a:rPr lang="en-US" dirty="0" err="1" smtClean="0">
                <a:latin typeface="Book Antiqua" pitchFamily="18" charset="0"/>
              </a:rPr>
              <a:t>novog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koncepta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identiteta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državljanstva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višestruki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identiteti</a:t>
            </a:r>
            <a:endParaRPr lang="en-US" dirty="0" smtClean="0"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Book Antiqua" pitchFamily="18" charset="0"/>
              </a:rPr>
              <a:t>⇨</a:t>
            </a:r>
            <a:r>
              <a:rPr lang="en-US" dirty="0" err="1" smtClean="0">
                <a:latin typeface="Book Antiqua" pitchFamily="18" charset="0"/>
              </a:rPr>
              <a:t>interkulturalne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tenzije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razvijanja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širenja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stereotipa</a:t>
            </a: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142852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ZAŠTO </a:t>
            </a:r>
            <a:r>
              <a:rPr lang="en-US" sz="2800" b="1" dirty="0" err="1" smtClean="0">
                <a:solidFill>
                  <a:srgbClr val="C00000"/>
                </a:solidFill>
                <a:latin typeface="Book Antiqua" pitchFamily="18" charset="0"/>
              </a:rPr>
              <a:t>interkulturalno</a:t>
            </a:r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Book Antiqua" pitchFamily="18" charset="0"/>
              </a:rPr>
              <a:t>obrazovanje</a:t>
            </a:r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err="1" smtClean="0">
                <a:solidFill>
                  <a:srgbClr val="C00000"/>
                </a:solidFill>
                <a:latin typeface="Book Antiqua" pitchFamily="18" charset="0"/>
              </a:rPr>
              <a:t>Radi</a:t>
            </a: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Book Antiqua" pitchFamily="18" charset="0"/>
              </a:rPr>
              <a:t>pripreme</a:t>
            </a:r>
            <a:r>
              <a:rPr lang="en-US" dirty="0" smtClean="0">
                <a:latin typeface="Book Antiqua" pitchFamily="18" charset="0"/>
              </a:rPr>
              <a:t> učenika </a:t>
            </a:r>
            <a:r>
              <a:rPr lang="en-US" dirty="0" err="1" smtClean="0">
                <a:latin typeface="Book Antiqua" pitchFamily="18" charset="0"/>
              </a:rPr>
              <a:t>za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život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društvu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ispunjenom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različitostima</a:t>
            </a:r>
            <a:r>
              <a:rPr lang="en-US" dirty="0" smtClean="0">
                <a:latin typeface="Book Antiqua" pitchFamily="18" charset="0"/>
              </a:rPr>
              <a:t>, 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Book Antiqua" pitchFamily="18" charset="0"/>
              </a:rPr>
              <a:t>promovisanja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demokratskih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vrednosti</a:t>
            </a:r>
            <a:r>
              <a:rPr lang="en-US" dirty="0" smtClean="0">
                <a:latin typeface="Book Antiqua" pitchFamily="18" charset="0"/>
              </a:rPr>
              <a:t>,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Book Antiqua" pitchFamily="18" charset="0"/>
              </a:rPr>
              <a:t>realizacije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nastave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zasnovane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razvijanju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kompetencija</a:t>
            </a:r>
            <a:r>
              <a:rPr lang="en-US" dirty="0" smtClean="0">
                <a:latin typeface="Book Antiqua" pitchFamily="18" charset="0"/>
              </a:rPr>
              <a:t> učenika,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Book Antiqua" pitchFamily="18" charset="0"/>
              </a:rPr>
              <a:t>jačanja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socijalne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kohezije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školskoj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sredini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142852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 smtClean="0">
                <a:solidFill>
                  <a:srgbClr val="C00000"/>
                </a:solidFill>
                <a:latin typeface="Book Antiqua" pitchFamily="18" charset="0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en-US" sz="3100" b="1" dirty="0" smtClean="0">
                <a:solidFill>
                  <a:srgbClr val="C00000"/>
                </a:solidFill>
                <a:latin typeface="Book Antiqua" pitchFamily="18" charset="0"/>
              </a:rPr>
              <a:t>INTERKULTURALNO OBRAZOVANJE</a:t>
            </a:r>
            <a:r>
              <a:rPr lang="en-US" sz="2400" b="1" dirty="0" smtClean="0">
                <a:solidFill>
                  <a:srgbClr val="C00000"/>
                </a:solidFill>
                <a:latin typeface="Book Antiqua" pitchFamily="18" charset="0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latin typeface="Book Antiqua" pitchFamily="18" charset="0"/>
              </a:rPr>
            </a:br>
            <a:endParaRPr lang="en-US" sz="24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KLJUČNI POJMOVI</a:t>
            </a:r>
          </a:p>
          <a:p>
            <a:pPr>
              <a:buNone/>
            </a:pPr>
            <a:endParaRPr lang="en-US" sz="28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algn="ctr">
              <a:buNone/>
            </a:pPr>
            <a:r>
              <a:rPr lang="en-US" sz="2000" b="1" dirty="0" smtClean="0">
                <a:latin typeface="Book Antiqua" pitchFamily="18" charset="0"/>
              </a:rPr>
              <a:t>IDENTITET</a:t>
            </a:r>
          </a:p>
          <a:p>
            <a:pPr algn="ctr">
              <a:buNone/>
            </a:pPr>
            <a:r>
              <a:rPr lang="en-US" sz="2000" b="1" dirty="0" smtClean="0">
                <a:latin typeface="Book Antiqua" pitchFamily="18" charset="0"/>
              </a:rPr>
              <a:t>STEREOTIP</a:t>
            </a:r>
          </a:p>
          <a:p>
            <a:pPr algn="ctr">
              <a:buNone/>
            </a:pPr>
            <a:r>
              <a:rPr lang="en-US" sz="2000" b="1" dirty="0" smtClean="0">
                <a:latin typeface="Book Antiqua" pitchFamily="18" charset="0"/>
              </a:rPr>
              <a:t>PREDRASUDA</a:t>
            </a:r>
          </a:p>
          <a:p>
            <a:pPr algn="ctr">
              <a:buNone/>
            </a:pPr>
            <a:r>
              <a:rPr lang="en-US" sz="2000" b="1" dirty="0" smtClean="0">
                <a:latin typeface="Book Antiqua" pitchFamily="18" charset="0"/>
              </a:rPr>
              <a:t>MULTIKULTURALNOST</a:t>
            </a:r>
          </a:p>
          <a:p>
            <a:pPr algn="ctr">
              <a:buNone/>
            </a:pPr>
            <a:r>
              <a:rPr lang="en-US" sz="2000" b="1" dirty="0" smtClean="0">
                <a:latin typeface="Book Antiqua" pitchFamily="18" charset="0"/>
              </a:rPr>
              <a:t>MULTIKULTURALNO DRUŠTVO</a:t>
            </a:r>
          </a:p>
          <a:p>
            <a:pPr algn="ctr">
              <a:buNone/>
            </a:pPr>
            <a:r>
              <a:rPr lang="en-US" sz="2000" b="1" dirty="0" smtClean="0">
                <a:latin typeface="Book Antiqua" pitchFamily="18" charset="0"/>
              </a:rPr>
              <a:t>INTERKULTURALNOST</a:t>
            </a:r>
          </a:p>
          <a:p>
            <a:pPr algn="ctr">
              <a:buNone/>
            </a:pPr>
            <a:r>
              <a:rPr lang="en-US" sz="2000" b="1" dirty="0" smtClean="0">
                <a:latin typeface="Book Antiqua" pitchFamily="18" charset="0"/>
              </a:rPr>
              <a:t>INTERKULTURALNO DRUŠTVO</a:t>
            </a:r>
          </a:p>
          <a:p>
            <a:pPr algn="ctr">
              <a:buNone/>
            </a:pPr>
            <a:r>
              <a:rPr lang="en-US" sz="2000" b="1" dirty="0" smtClean="0">
                <a:latin typeface="Book Antiqua" pitchFamily="18" charset="0"/>
              </a:rPr>
              <a:t>INTERKULTURALNI DIJALOG</a:t>
            </a:r>
          </a:p>
          <a:p>
            <a:pPr algn="ctr">
              <a:buNone/>
            </a:pPr>
            <a:r>
              <a:rPr lang="en-US" sz="2000" b="1" dirty="0" smtClean="0">
                <a:latin typeface="Book Antiqua" pitchFamily="18" charset="0"/>
              </a:rPr>
              <a:t>INTERKULTURALNO OBRAZOVANJE</a:t>
            </a:r>
            <a:endParaRPr lang="en-US" sz="2000" b="1" dirty="0">
              <a:latin typeface="Book Antiqua" pitchFamily="18" charset="0"/>
            </a:endParaRPr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142852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KLJUČNI POJAM - </a:t>
            </a:r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IDENTITET</a:t>
            </a:r>
            <a:endParaRPr lang="en-US" sz="28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dirty="0" smtClean="0">
                <a:solidFill>
                  <a:srgbClr val="C00000"/>
                </a:solidFill>
                <a:latin typeface="Book Antiqua" pitchFamily="18" charset="0"/>
              </a:rPr>
              <a:t>IDENTITET</a:t>
            </a:r>
            <a:r>
              <a:rPr lang="en-US" sz="3000" dirty="0" smtClean="0">
                <a:latin typeface="Book Antiqua" pitchFamily="18" charset="0"/>
              </a:rPr>
              <a:t> (</a:t>
            </a:r>
            <a:r>
              <a:rPr lang="en-US" sz="3000" dirty="0" err="1" smtClean="0">
                <a:latin typeface="Book Antiqua" pitchFamily="18" charset="0"/>
              </a:rPr>
              <a:t>potiče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od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latinske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reči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i="1" dirty="0" err="1" smtClean="0">
                <a:latin typeface="Book Antiqua" pitchFamily="18" charset="0"/>
              </a:rPr>
              <a:t>identitas</a:t>
            </a:r>
            <a:r>
              <a:rPr lang="en-US" sz="3000" i="1" dirty="0" smtClean="0">
                <a:latin typeface="Book Antiqua" pitchFamily="18" charset="0"/>
              </a:rPr>
              <a:t>) </a:t>
            </a:r>
            <a:r>
              <a:rPr lang="en-US" sz="3000" dirty="0" err="1" smtClean="0">
                <a:latin typeface="Book Antiqua" pitchFamily="18" charset="0"/>
              </a:rPr>
              <a:t>i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podrazumeva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b="1" i="1" dirty="0" err="1" smtClean="0">
                <a:latin typeface="Book Antiqua" pitchFamily="18" charset="0"/>
              </a:rPr>
              <a:t>i</a:t>
            </a:r>
            <a:r>
              <a:rPr lang="en-US" sz="3000" b="1" i="1" dirty="0" err="1" smtClean="0">
                <a:latin typeface="Book Antiqua" pitchFamily="18" charset="0"/>
              </a:rPr>
              <a:t>ndividualne</a:t>
            </a:r>
            <a:r>
              <a:rPr lang="en-US" sz="3000" b="1" i="1" dirty="0" smtClean="0">
                <a:latin typeface="Book Antiqua" pitchFamily="18" charset="0"/>
              </a:rPr>
              <a:t> </a:t>
            </a:r>
            <a:r>
              <a:rPr lang="en-US" sz="3000" b="1" i="1" dirty="0" err="1" smtClean="0">
                <a:latin typeface="Book Antiqua" pitchFamily="18" charset="0"/>
              </a:rPr>
              <a:t>karakteristike</a:t>
            </a:r>
            <a:r>
              <a:rPr lang="en-US" sz="3000" b="1" i="1" dirty="0" smtClean="0">
                <a:latin typeface="Book Antiqua" pitchFamily="18" charset="0"/>
              </a:rPr>
              <a:t> </a:t>
            </a:r>
            <a:r>
              <a:rPr lang="en-US" sz="3000" dirty="0" smtClean="0">
                <a:latin typeface="Book Antiqua" pitchFamily="18" charset="0"/>
              </a:rPr>
              <a:t>(</a:t>
            </a:r>
            <a:r>
              <a:rPr lang="en-US" sz="3000" dirty="0" err="1" smtClean="0">
                <a:latin typeface="Book Antiqua" pitchFamily="18" charset="0"/>
              </a:rPr>
              <a:t>osobine</a:t>
            </a:r>
            <a:r>
              <a:rPr lang="en-US" sz="3000" dirty="0" smtClean="0">
                <a:latin typeface="Book Antiqua" pitchFamily="18" charset="0"/>
              </a:rPr>
              <a:t>) </a:t>
            </a:r>
            <a:r>
              <a:rPr lang="en-US" sz="3000" dirty="0" err="1" smtClean="0">
                <a:latin typeface="Book Antiqua" pitchFamily="18" charset="0"/>
              </a:rPr>
              <a:t>po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kojoj</a:t>
            </a:r>
            <a:r>
              <a:rPr lang="en-US" sz="3000" dirty="0" smtClean="0">
                <a:latin typeface="Book Antiqua" pitchFamily="18" charset="0"/>
              </a:rPr>
              <a:t> je </a:t>
            </a:r>
            <a:r>
              <a:rPr lang="en-US" sz="3000" dirty="0" err="1" smtClean="0">
                <a:latin typeface="Book Antiqua" pitchFamily="18" charset="0"/>
              </a:rPr>
              <a:t>osoba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prepoznatljiva</a:t>
            </a:r>
            <a:r>
              <a:rPr lang="en-US" sz="3000" dirty="0" smtClean="0">
                <a:latin typeface="Book Antiqua" pitchFamily="18" charset="0"/>
              </a:rPr>
              <a:t>; </a:t>
            </a:r>
            <a:r>
              <a:rPr lang="en-US" sz="3000" dirty="0" err="1">
                <a:latin typeface="Book Antiqua" pitchFamily="18" charset="0"/>
              </a:rPr>
              <a:t>t</a:t>
            </a:r>
            <a:r>
              <a:rPr lang="en-US" sz="3000" dirty="0" err="1" smtClean="0">
                <a:latin typeface="Book Antiqua" pitchFamily="18" charset="0"/>
              </a:rPr>
              <a:t>rajno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osećanje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postojanosti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i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celovitosti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ličnosti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uprkos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promenama</a:t>
            </a:r>
            <a:r>
              <a:rPr lang="en-US" sz="3000" dirty="0" smtClean="0">
                <a:latin typeface="Book Antiqua" pitchFamily="18" charset="0"/>
              </a:rPr>
              <a:t> u </a:t>
            </a:r>
            <a:r>
              <a:rPr lang="en-US" sz="3000" dirty="0" err="1" smtClean="0">
                <a:latin typeface="Book Antiqua" pitchFamily="18" charset="0"/>
              </a:rPr>
              <a:t>njoj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i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oko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nje</a:t>
            </a:r>
            <a:r>
              <a:rPr lang="en-US" sz="3000" dirty="0" smtClean="0">
                <a:latin typeface="Book Antiqua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en-US" sz="3000" b="1" i="1" dirty="0" err="1" smtClean="0">
                <a:solidFill>
                  <a:srgbClr val="C00000"/>
                </a:solidFill>
                <a:latin typeface="Book Antiqua" pitchFamily="18" charset="0"/>
              </a:rPr>
              <a:t>Lični</a:t>
            </a:r>
            <a:r>
              <a:rPr lang="en-US" sz="3000" b="1" i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3000" b="1" i="1" dirty="0" err="1" smtClean="0">
                <a:solidFill>
                  <a:srgbClr val="C00000"/>
                </a:solidFill>
                <a:latin typeface="Book Antiqua" pitchFamily="18" charset="0"/>
              </a:rPr>
              <a:t>identitet</a:t>
            </a:r>
            <a:r>
              <a:rPr lang="en-US" sz="3000" b="1" i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3000" b="1" i="1" dirty="0" smtClean="0">
                <a:latin typeface="Book Antiqua" pitchFamily="18" charset="0"/>
              </a:rPr>
              <a:t>– </a:t>
            </a:r>
            <a:r>
              <a:rPr lang="en-US" sz="3000" dirty="0" err="1" smtClean="0">
                <a:latin typeface="Book Antiqua" pitchFamily="18" charset="0"/>
              </a:rPr>
              <a:t>podrazumeva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verovanja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i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vrednosti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pomoću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kojih</a:t>
            </a:r>
            <a:r>
              <a:rPr lang="en-US" sz="3000" dirty="0" smtClean="0">
                <a:latin typeface="Book Antiqua" pitchFamily="18" charset="0"/>
              </a:rPr>
              <a:t> se </a:t>
            </a:r>
            <a:r>
              <a:rPr lang="en-US" sz="3000" dirty="0" err="1" smtClean="0">
                <a:latin typeface="Book Antiqua" pitchFamily="18" charset="0"/>
              </a:rPr>
              <a:t>pojedinac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određuje</a:t>
            </a:r>
            <a:r>
              <a:rPr lang="en-US" sz="3000" dirty="0" smtClean="0">
                <a:latin typeface="Book Antiqua" pitchFamily="18" charset="0"/>
              </a:rPr>
              <a:t>, </a:t>
            </a:r>
            <a:r>
              <a:rPr lang="en-US" sz="3000" dirty="0" err="1" smtClean="0">
                <a:latin typeface="Book Antiqua" pitchFamily="18" charset="0"/>
              </a:rPr>
              <a:t>identifikuje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kao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određena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vrsta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osobe</a:t>
            </a:r>
            <a:r>
              <a:rPr lang="en-US" sz="3000" dirty="0" smtClean="0">
                <a:latin typeface="Book Antiqua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000" b="1" i="1" dirty="0" err="1" smtClean="0">
                <a:solidFill>
                  <a:srgbClr val="C00000"/>
                </a:solidFill>
                <a:latin typeface="Book Antiqua" pitchFamily="18" charset="0"/>
              </a:rPr>
              <a:t>Društveni</a:t>
            </a:r>
            <a:r>
              <a:rPr lang="en-US" sz="3000" b="1" i="1" dirty="0" smtClean="0">
                <a:solidFill>
                  <a:srgbClr val="C00000"/>
                </a:solidFill>
                <a:latin typeface="Book Antiqua" pitchFamily="18" charset="0"/>
              </a:rPr>
              <a:t> (</a:t>
            </a:r>
            <a:r>
              <a:rPr lang="en-US" sz="3000" b="1" i="1" dirty="0" err="1" smtClean="0">
                <a:solidFill>
                  <a:srgbClr val="C00000"/>
                </a:solidFill>
                <a:latin typeface="Book Antiqua" pitchFamily="18" charset="0"/>
              </a:rPr>
              <a:t>kolektivni</a:t>
            </a:r>
            <a:r>
              <a:rPr lang="en-US" sz="3000" b="1" i="1" dirty="0" smtClean="0">
                <a:solidFill>
                  <a:srgbClr val="C00000"/>
                </a:solidFill>
                <a:latin typeface="Book Antiqua" pitchFamily="18" charset="0"/>
              </a:rPr>
              <a:t>) </a:t>
            </a:r>
            <a:r>
              <a:rPr lang="en-US" sz="3000" b="1" i="1" dirty="0" err="1" smtClean="0">
                <a:solidFill>
                  <a:srgbClr val="C00000"/>
                </a:solidFill>
                <a:latin typeface="Book Antiqua" pitchFamily="18" charset="0"/>
              </a:rPr>
              <a:t>identitet</a:t>
            </a:r>
            <a:r>
              <a:rPr lang="en-US" sz="3000" b="1" i="1" dirty="0" smtClean="0">
                <a:solidFill>
                  <a:srgbClr val="C00000"/>
                </a:solidFill>
                <a:latin typeface="Book Antiqua" pitchFamily="18" charset="0"/>
              </a:rPr>
              <a:t>  </a:t>
            </a:r>
            <a:r>
              <a:rPr lang="en-US" sz="3000" b="1" i="1" dirty="0" smtClean="0">
                <a:latin typeface="Book Antiqua" pitchFamily="18" charset="0"/>
              </a:rPr>
              <a:t>- </a:t>
            </a:r>
            <a:r>
              <a:rPr lang="en-US" sz="3000" dirty="0" err="1" smtClean="0">
                <a:latin typeface="Book Antiqua" pitchFamily="18" charset="0"/>
              </a:rPr>
              <a:t>pripadanje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grupi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koja</a:t>
            </a:r>
            <a:r>
              <a:rPr lang="en-US" sz="3000" dirty="0" smtClean="0">
                <a:latin typeface="Book Antiqua" pitchFamily="18" charset="0"/>
              </a:rPr>
              <a:t> se </a:t>
            </a:r>
            <a:r>
              <a:rPr lang="en-US" sz="3000" dirty="0" err="1" smtClean="0">
                <a:latin typeface="Book Antiqua" pitchFamily="18" charset="0"/>
              </a:rPr>
              <a:t>razlikuje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od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drugih</a:t>
            </a:r>
            <a:r>
              <a:rPr lang="en-US" sz="3000" dirty="0" smtClean="0">
                <a:latin typeface="Book Antiqua" pitchFamily="18" charset="0"/>
              </a:rPr>
              <a:t> </a:t>
            </a:r>
            <a:r>
              <a:rPr lang="en-US" sz="3000" dirty="0" err="1" smtClean="0">
                <a:latin typeface="Book Antiqua" pitchFamily="18" charset="0"/>
              </a:rPr>
              <a:t>grupa</a:t>
            </a:r>
            <a:r>
              <a:rPr lang="en-US" sz="3000" dirty="0" smtClean="0">
                <a:latin typeface="Book Antiqua" pitchFamily="18" charset="0"/>
              </a:rPr>
              <a:t>.</a:t>
            </a:r>
            <a:endParaRPr lang="en-US" sz="3000" b="1" i="1" dirty="0" smtClean="0">
              <a:latin typeface="Book Antiqua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142852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err="1" smtClean="0">
                <a:solidFill>
                  <a:srgbClr val="C00000"/>
                </a:solidFill>
                <a:latin typeface="Book Antiqua" pitchFamily="18" charset="0"/>
              </a:rPr>
              <a:t>Navedite</a:t>
            </a:r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ok Antiqua" pitchFamily="18" charset="0"/>
              </a:rPr>
              <a:t>identitete</a:t>
            </a:r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ok Antiqua" pitchFamily="18" charset="0"/>
              </a:rPr>
              <a:t>ove</a:t>
            </a:r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ok Antiqua" pitchFamily="18" charset="0"/>
              </a:rPr>
              <a:t>porodice</a:t>
            </a:r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ok Antiqua" pitchFamily="18" charset="0"/>
              </a:rPr>
              <a:t>na</a:t>
            </a:r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Book Antiqua" pitchFamily="18" charset="0"/>
              </a:rPr>
              <a:t>osnovu</a:t>
            </a:r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/>
            </a:r>
            <a:b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en-US" sz="2800" dirty="0" err="1" smtClean="0">
                <a:solidFill>
                  <a:srgbClr val="C00000"/>
                </a:solidFill>
                <a:latin typeface="Book Antiqua" pitchFamily="18" charset="0"/>
              </a:rPr>
              <a:t>fotografije</a:t>
            </a:r>
            <a:endParaRPr lang="en-US" sz="28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Резултат слика за photo of family beginning of XX century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1714488"/>
            <a:ext cx="7786742" cy="4786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Резултат слика за interkulturalnost u obrazovanju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64" y="142852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Book Antiqua" pitchFamily="18" charset="0"/>
              </a:rPr>
              <a:t>KLJUČNI POJAM - </a:t>
            </a:r>
            <a:r>
              <a:rPr lang="en-US" sz="2800" b="1" dirty="0" smtClean="0">
                <a:solidFill>
                  <a:srgbClr val="C00000"/>
                </a:solidFill>
                <a:latin typeface="Book Antiqua" pitchFamily="18" charset="0"/>
              </a:rPr>
              <a:t>STEREOTIP</a:t>
            </a:r>
            <a:endParaRPr lang="en-US" sz="2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Book Antiqua" pitchFamily="18" charset="0"/>
              </a:rPr>
              <a:t>STEREOTIP </a:t>
            </a:r>
            <a:r>
              <a:rPr lang="en-US" i="1" dirty="0" err="1" smtClean="0">
                <a:latin typeface="Book Antiqua" pitchFamily="18" charset="0"/>
              </a:rPr>
              <a:t>uprošćen</a:t>
            </a:r>
            <a:r>
              <a:rPr lang="en-US" i="1" dirty="0" smtClean="0">
                <a:latin typeface="Book Antiqua" pitchFamily="18" charset="0"/>
              </a:rPr>
              <a:t>, </a:t>
            </a:r>
            <a:r>
              <a:rPr lang="en-US" i="1" dirty="0" err="1" smtClean="0">
                <a:latin typeface="Book Antiqua" pitchFamily="18" charset="0"/>
              </a:rPr>
              <a:t>teško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promenljiv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prema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nekome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ili</a:t>
            </a:r>
            <a:r>
              <a:rPr lang="en-US" i="1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nečemu</a:t>
            </a:r>
            <a:r>
              <a:rPr lang="en-US" i="1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dirty="0" err="1" smtClean="0">
                <a:latin typeface="Book Antiqua" pitchFamily="18" charset="0"/>
              </a:rPr>
              <a:t>Stereotipi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zasnovani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generalizaciji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pojednostavljivanju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preterivanju</a:t>
            </a:r>
            <a:r>
              <a:rPr lang="en-US" dirty="0" smtClean="0">
                <a:latin typeface="Book Antiqua" pitchFamily="18" charset="0"/>
              </a:rPr>
              <a:t>…</a:t>
            </a:r>
          </a:p>
          <a:p>
            <a:pPr>
              <a:buNone/>
            </a:pPr>
            <a:r>
              <a:rPr lang="en-US" dirty="0" err="1" smtClean="0">
                <a:latin typeface="Book Antiqua" pitchFamily="18" charset="0"/>
              </a:rPr>
              <a:t>Osobine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pojedinaca</a:t>
            </a:r>
            <a:r>
              <a:rPr lang="en-US" dirty="0" smtClean="0">
                <a:latin typeface="Book Antiqua" pitchFamily="18" charset="0"/>
              </a:rPr>
              <a:t> se </a:t>
            </a:r>
            <a:r>
              <a:rPr lang="en-US" dirty="0" err="1" smtClean="0">
                <a:latin typeface="Book Antiqua" pitchFamily="18" charset="0"/>
              </a:rPr>
              <a:t>pripisuju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celoj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grupi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obično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nastaju</a:t>
            </a:r>
            <a:r>
              <a:rPr lang="en-US" dirty="0" smtClean="0">
                <a:latin typeface="Book Antiqua" pitchFamily="18" charset="0"/>
              </a:rPr>
              <a:t> u </a:t>
            </a:r>
            <a:r>
              <a:rPr lang="en-US" dirty="0" err="1" smtClean="0">
                <a:latin typeface="Book Antiqua" pitchFamily="18" charset="0"/>
              </a:rPr>
              <a:t>određenom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istorijskom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trenutku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društvenom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pPr>
              <a:buNone/>
            </a:pPr>
            <a:r>
              <a:rPr lang="en-US" dirty="0" err="1" smtClean="0">
                <a:latin typeface="Book Antiqua" pitchFamily="18" charset="0"/>
              </a:rPr>
              <a:t>Osnov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za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pojavu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i="1" dirty="0" err="1" smtClean="0">
                <a:latin typeface="Book Antiqua" pitchFamily="18" charset="0"/>
              </a:rPr>
              <a:t>rasizma</a:t>
            </a:r>
            <a:r>
              <a:rPr lang="en-US" i="1" dirty="0" smtClean="0">
                <a:latin typeface="Book Antiqua" pitchFamily="18" charset="0"/>
              </a:rPr>
              <a:t>, </a:t>
            </a:r>
            <a:r>
              <a:rPr lang="en-US" i="1" dirty="0" err="1" smtClean="0">
                <a:latin typeface="Book Antiqua" pitchFamily="18" charset="0"/>
              </a:rPr>
              <a:t>diskriminacije</a:t>
            </a:r>
            <a:r>
              <a:rPr lang="en-US" i="1" dirty="0" smtClean="0">
                <a:latin typeface="Book Antiqua" pitchFamily="18" charset="0"/>
              </a:rPr>
              <a:t>, </a:t>
            </a:r>
            <a:r>
              <a:rPr lang="en-US" i="1" dirty="0" err="1" smtClean="0">
                <a:latin typeface="Book Antiqua" pitchFamily="18" charset="0"/>
              </a:rPr>
              <a:t>netolerancije</a:t>
            </a:r>
            <a:endParaRPr lang="en-US" dirty="0" smtClean="0">
              <a:latin typeface="Book Antiqua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Резултат слика за interkulturalnost u obrazovanj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64" y="142852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1490</Words>
  <Application>Microsoft Office PowerPoint</Application>
  <PresentationFormat>On-screen Show (4:3)</PresentationFormat>
  <Paragraphs>229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INTERKULTURALNO OBRAZOVANJE</vt:lpstr>
      <vt:lpstr>INTERKULTURALNO OBRAZOVANJE</vt:lpstr>
      <vt:lpstr>INTERKULTURALNO OBRAZOVANJE</vt:lpstr>
      <vt:lpstr>ZAŠTO interkulturalno obrazovanje?</vt:lpstr>
      <vt:lpstr>ZAŠTO interkulturalno obrazovanje?</vt:lpstr>
      <vt:lpstr> INTERKULTURALNO OBRAZOVANJE </vt:lpstr>
      <vt:lpstr>KLJUČNI POJAM - IDENTITET</vt:lpstr>
      <vt:lpstr>Navedite identitete ove porodice na osnovu fotografije</vt:lpstr>
      <vt:lpstr>KLJUČNI POJAM - STEREOTIP</vt:lpstr>
      <vt:lpstr>STEREOTIP</vt:lpstr>
      <vt:lpstr>KAKO SRBI VIDE DRUGE</vt:lpstr>
      <vt:lpstr>KLJUČNI POJAM - PREDRASUDA</vt:lpstr>
      <vt:lpstr>PREDRASUDA</vt:lpstr>
      <vt:lpstr>KLJUČNI POJMOVI MULTIKULTURALNOST  MULTIKULTURALNO DRUŠTVO</vt:lpstr>
      <vt:lpstr> KLJUČNI POJMOVI INTERKULTURALNOST INTERKULTURALNO DRUŠTVO </vt:lpstr>
      <vt:lpstr>KLJUČNI POJAM INTERKULTURALNI DIJALOG</vt:lpstr>
      <vt:lpstr>KLJUČNI POJAM INTERKULTURALNO OBRAZOVANJE</vt:lpstr>
      <vt:lpstr>INTERKULTURALNO OBRAZOVANJE</vt:lpstr>
      <vt:lpstr>INTERKULTURALNO OBRAZOVANJE</vt:lpstr>
      <vt:lpstr>INTERKULTURALNO OBRAZOVANJE</vt:lpstr>
      <vt:lpstr>INTERKULTURALNO OBRAZOVANJE</vt:lpstr>
      <vt:lpstr>INTERKULTURALNO OBRAZOVANJE</vt:lpstr>
      <vt:lpstr>KOMPETENCIJA</vt:lpstr>
      <vt:lpstr>KOMPETENCIJE</vt:lpstr>
      <vt:lpstr>KOMPETENCIJE</vt:lpstr>
      <vt:lpstr>KOMPETENCIJE</vt:lpstr>
      <vt:lpstr>INTERKULTURALNA KOMPETENCIJA</vt:lpstr>
      <vt:lpstr>INTERKULTURALNA KOMPETENCIJA</vt:lpstr>
      <vt:lpstr>INTERKULTURALNA KOMPETENCIJA</vt:lpstr>
      <vt:lpstr>INTERKULTURALNA KOMPETENCIJA NASTAVNICI</vt:lpstr>
      <vt:lpstr>Interkulturalno obrazovanje  u mojoj školi/ PU</vt:lpstr>
      <vt:lpstr>PREPORUKA</vt:lpstr>
      <vt:lpstr>PREPORUKA</vt:lpstr>
      <vt:lpstr>ČIJA JE OVO PESMA? Zašto nam je to važno?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INTERKULTURALNO OBRAZOVANJE</dc:title>
  <dc:creator>Veljko</dc:creator>
  <cp:lastModifiedBy>Veljko</cp:lastModifiedBy>
  <cp:revision>21</cp:revision>
  <dcterms:created xsi:type="dcterms:W3CDTF">2019-11-21T18:52:31Z</dcterms:created>
  <dcterms:modified xsi:type="dcterms:W3CDTF">2019-11-21T21:53:11Z</dcterms:modified>
</cp:coreProperties>
</file>